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732" r:id="rId2"/>
    <p:sldMasterId id="2147483759" r:id="rId3"/>
    <p:sldMasterId id="2147483791" r:id="rId4"/>
  </p:sldMasterIdLst>
  <p:notesMasterIdLst>
    <p:notesMasterId r:id="rId16"/>
  </p:notesMasterIdLst>
  <p:sldIdLst>
    <p:sldId id="281" r:id="rId5"/>
    <p:sldId id="282" r:id="rId6"/>
    <p:sldId id="280" r:id="rId7"/>
    <p:sldId id="260" r:id="rId8"/>
    <p:sldId id="266" r:id="rId9"/>
    <p:sldId id="284" r:id="rId10"/>
    <p:sldId id="285" r:id="rId11"/>
    <p:sldId id="265" r:id="rId12"/>
    <p:sldId id="267" r:id="rId13"/>
    <p:sldId id="273" r:id="rId14"/>
    <p:sldId id="283"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80CC"/>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963" autoAdjust="0"/>
  </p:normalViewPr>
  <p:slideViewPr>
    <p:cSldViewPr snapToGrid="0">
      <p:cViewPr varScale="1">
        <p:scale>
          <a:sx n="60" d="100"/>
          <a:sy n="60" d="100"/>
        </p:scale>
        <p:origin x="24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E2CA05-D46F-411E-8AED-831C4111CACF}" type="datetimeFigureOut">
              <a:rPr lang="fr-CA" smtClean="0"/>
              <a:t>2017-04-17</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E04B4-732D-4944-8ECA-98B3764AA58D}" type="slidenum">
              <a:rPr lang="fr-CA" smtClean="0"/>
              <a:t>‹#›</a:t>
            </a:fld>
            <a:endParaRPr lang="fr-CA"/>
          </a:p>
        </p:txBody>
      </p:sp>
    </p:spTree>
    <p:extLst>
      <p:ext uri="{BB962C8B-B14F-4D97-AF65-F5344CB8AC3E}">
        <p14:creationId xmlns:p14="http://schemas.microsoft.com/office/powerpoint/2010/main" val="405931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msdn.microsoft.com/en-us/library/azure/dn781481.aspx" TargetMode="External"/><Relationship Id="rId5" Type="http://schemas.openxmlformats.org/officeDocument/2006/relationships/hyperlink" Target="http://msdn.microsoft.com/en-us/library/azure/dn782246.aspx" TargetMode="External"/><Relationship Id="rId4" Type="http://schemas.openxmlformats.org/officeDocument/2006/relationships/hyperlink" Target="http://azure.microsoft.com/documentation/articles/documentdb-manage-accoun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zure.microsoft.com/en-us/documentation/articles/documentdb-create-accou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7BFE04B4-732D-4944-8ECA-98B3764AA58D}" type="slidenum">
              <a:rPr lang="fr-CA" smtClean="0"/>
              <a:t>1</a:t>
            </a:fld>
            <a:endParaRPr lang="fr-CA"/>
          </a:p>
        </p:txBody>
      </p:sp>
    </p:spTree>
    <p:extLst>
      <p:ext uri="{BB962C8B-B14F-4D97-AF65-F5344CB8AC3E}">
        <p14:creationId xmlns:p14="http://schemas.microsoft.com/office/powerpoint/2010/main" val="64585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Master key</a:t>
            </a:r>
          </a:p>
          <a:p>
            <a:r>
              <a:rPr lang="en-US" dirty="0"/>
              <a:t>A master key is a security token to access all resources for an account. Individuals with the key have read and write access to the all resources in the database account. Use caution when distributing master keys. The primary master key and secondary master key are available in the Keys blade of the </a:t>
            </a:r>
            <a:r>
              <a:rPr lang="en-US" dirty="0">
                <a:hlinkClick r:id="rId3"/>
              </a:rPr>
              <a:t>Azure Preview portal</a:t>
            </a:r>
            <a:r>
              <a:rPr lang="en-US" dirty="0"/>
              <a:t>.</a:t>
            </a:r>
          </a:p>
          <a:p>
            <a:endParaRPr lang="en-US" dirty="0"/>
          </a:p>
          <a:p>
            <a:r>
              <a:rPr lang="en-US" b="1" dirty="0"/>
              <a:t>Access control on resources</a:t>
            </a:r>
          </a:p>
          <a:p>
            <a:r>
              <a:rPr lang="en-US" dirty="0">
                <a:effectLst/>
              </a:rPr>
              <a:t>Access to DocumentDB resources is governed by a master key token or a resource token. The master key token is the all access key token that allows individuals to have full control of DocumentDB resources in a particular account. The master key is created during the creation of an account. There are two sets of master keys, the primary key and the secondary key. The administrator of the account can then exercise key rotation using the secondary key. In addition, the account administrator can also regenerate the keys as needed. For instructions on regenerating and rolling keys, see </a:t>
            </a:r>
            <a:r>
              <a:rPr lang="en-US" dirty="0">
                <a:effectLst/>
                <a:hlinkClick r:id="rId4"/>
              </a:rPr>
              <a:t>How to manage a DocumentDB account</a:t>
            </a:r>
            <a:r>
              <a:rPr lang="en-US" dirty="0">
                <a:effectLst/>
              </a:rPr>
              <a:t>.</a:t>
            </a:r>
          </a:p>
          <a:p>
            <a:endParaRPr lang="en-US" dirty="0">
              <a:effectLst/>
            </a:endParaRPr>
          </a:p>
          <a:p>
            <a:r>
              <a:rPr lang="en-US" dirty="0">
                <a:effectLst/>
              </a:rPr>
              <a:t>Resource tokens are created when users in a database are set up with access permissions for precise access control on a resource. A permission resource contains a hash resource token specifically constructed with the information regarding the resource path and access type a user has access to. The permission resource token is time bound and the validity period can be overridden. When a permission resource is acted upon on (POST, GET, PUT), a new resource token is generated. For information on permissions and resource tokens, see </a:t>
            </a:r>
            <a:r>
              <a:rPr lang="en-US" dirty="0">
                <a:effectLst/>
                <a:hlinkClick r:id="rId5"/>
              </a:rPr>
              <a:t>Operations on DocumentDB Permissions</a:t>
            </a:r>
            <a:r>
              <a:rPr lang="en-US" dirty="0">
                <a:effectLst/>
              </a:rPr>
              <a:t>. </a:t>
            </a:r>
          </a:p>
          <a:p>
            <a:r>
              <a:rPr lang="en-US" dirty="0">
                <a:effectLst/>
              </a:rPr>
              <a:t>All REST operations must include the authorization header with the authorization string in order to interact with a resource.</a:t>
            </a:r>
            <a:endParaRPr lang="en-US" dirty="0"/>
          </a:p>
          <a:p>
            <a:endParaRPr lang="en-US" b="0" dirty="0"/>
          </a:p>
          <a:p>
            <a:r>
              <a:rPr lang="en-US" b="1" dirty="0"/>
              <a:t>User</a:t>
            </a:r>
            <a:r>
              <a:rPr lang="en-US" b="1" baseline="0" dirty="0"/>
              <a:t> operations</a:t>
            </a:r>
            <a:endParaRPr lang="en-US" b="1" dirty="0"/>
          </a:p>
          <a:p>
            <a:r>
              <a:rPr lang="en-US" dirty="0">
                <a:effectLst/>
              </a:rPr>
              <a:t>The DocumentDB API supports basic CRUD operations on the resources under a database account. A user is a logical namespace for scoping permissions on collections, documents, attachment, stored procedures, triggers and user-defined functions. The user construct lives under a database resource thus cannot cross the database boundary it is under. The user resource is represented by users in the DocumentDB REST resource mode. It is a system resource thus contains a fixed schema.</a:t>
            </a:r>
          </a:p>
          <a:p>
            <a:r>
              <a:rPr lang="en-US" dirty="0">
                <a:effectLst/>
              </a:rPr>
              <a:t>The top-level topic that outlines the basic CRUD operations on the resources under a DocumentDB database account, that itemizes those resources and describes the URLs used to access them is </a:t>
            </a:r>
            <a:r>
              <a:rPr lang="en-US" dirty="0">
                <a:effectLst/>
                <a:hlinkClick r:id="rId6"/>
              </a:rPr>
              <a:t>Azure DocumentDB REST API Reference</a:t>
            </a:r>
            <a:r>
              <a:rPr lang="en-US" dirty="0">
                <a:effectLst/>
              </a:rPr>
              <a:t>.</a:t>
            </a:r>
          </a:p>
          <a:p>
            <a:endParaRPr lang="en-US" b="0" dirty="0">
              <a:effectLst/>
            </a:endParaRPr>
          </a:p>
          <a:p>
            <a:r>
              <a:rPr lang="en-US" b="1" dirty="0">
                <a:effectLst/>
              </a:rPr>
              <a:t>Permission operations</a:t>
            </a:r>
          </a:p>
          <a:p>
            <a:r>
              <a:rPr lang="en-US" dirty="0">
                <a:effectLst/>
              </a:rPr>
              <a:t>The DocumentDB API supports basic CRUD operations on the resources under a database account. Permission is an authorization token associated with a user for authorized access to a specific resource. It is used to manage access to collections, documents, attachments, stored procedures, triggers and user-defined functions for a particular user. You can associate only one permission to a particular resource for a user. For example, MarketingCollection with _rid xynsa== can only be associated with one permission for user JanetSmith@contoso.com. An attempt to add another permission to MarketingCollection for Janet will result in an error (409 Conflict). There are only two permissionMode, All and Read. All will provide read, write and delete access to a resource. Read is self-explanatory. A resource token is created every time a GET or PUT or POST is performed on a permission. By default, the validity period of a resource token is 1 hour. The validity period can be overridden to up to 5 hours.</a:t>
            </a:r>
          </a:p>
          <a:p>
            <a:endParaRPr lang="en-US" b="0" dirty="0"/>
          </a:p>
          <a:p>
            <a:r>
              <a:rPr lang="en-US" b="1" dirty="0"/>
              <a:t>Code execution security</a:t>
            </a:r>
          </a:p>
          <a:p>
            <a:r>
              <a:rPr lang="en-US" dirty="0"/>
              <a:t>JavaScript stored procedures and triggers are sandboxed so that the effects of one script do not leak to the other without going through the snapshot transaction isolation at the database level. The runtime environments are pooled but cleaned of the context after each run. Hence they are guaranteed to be safe of any unintended side effects from each other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282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90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263681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NoSQL refers to </a:t>
            </a:r>
            <a:r>
              <a:rPr lang="en-US" sz="1100" dirty="0"/>
              <a:t>databases that allow you to store and retrieve data in various structures, formats, and models other than a tabular relational model (RDBMS).</a:t>
            </a:r>
          </a:p>
          <a:p>
            <a:endParaRPr lang="en-US" sz="1100" dirty="0"/>
          </a:p>
          <a:p>
            <a:r>
              <a:rPr lang="en-US" sz="1100" dirty="0"/>
              <a:t>It can run in the cloud or on-premises, and four general categories of stores</a:t>
            </a:r>
            <a:r>
              <a:rPr lang="en-US" sz="1100" baseline="0" dirty="0"/>
              <a:t> are encompassed</a:t>
            </a:r>
            <a:r>
              <a:rPr lang="en-US" sz="1100" dirty="0"/>
              <a:t>:</a:t>
            </a:r>
          </a:p>
          <a:p>
            <a:pPr marL="171450" indent="-171450">
              <a:buFont typeface="Arial" panose="020B0604020202020204" pitchFamily="34" charset="0"/>
              <a:buChar char="•"/>
            </a:pPr>
            <a:r>
              <a:rPr lang="en-US" sz="1100" dirty="0"/>
              <a:t>Key-Value</a:t>
            </a:r>
          </a:p>
          <a:p>
            <a:pPr marL="171450" indent="-171450">
              <a:buFont typeface="Arial" panose="020B0604020202020204" pitchFamily="34" charset="0"/>
              <a:buChar char="•"/>
            </a:pPr>
            <a:r>
              <a:rPr lang="en-US" sz="1100" dirty="0"/>
              <a:t>Document</a:t>
            </a:r>
          </a:p>
          <a:p>
            <a:pPr marL="171450" indent="-171450">
              <a:buFont typeface="Arial" panose="020B0604020202020204" pitchFamily="34" charset="0"/>
              <a:buChar char="•"/>
            </a:pPr>
            <a:r>
              <a:rPr lang="en-US" sz="1100" dirty="0"/>
              <a:t>Wide-column</a:t>
            </a:r>
          </a:p>
          <a:p>
            <a:pPr marL="171450" indent="-171450">
              <a:spcAft>
                <a:spcPts val="1765"/>
              </a:spcAft>
              <a:buFont typeface="Arial" panose="020B0604020202020204" pitchFamily="34" charset="0"/>
              <a:buChar char="•"/>
            </a:pPr>
            <a:r>
              <a:rPr lang="en-US" sz="1100" dirty="0"/>
              <a:t>Graph</a:t>
            </a:r>
          </a:p>
          <a:p>
            <a:pPr>
              <a:spcAft>
                <a:spcPts val="1765"/>
              </a:spcAft>
            </a:pPr>
            <a:r>
              <a:rPr lang="en-US" sz="1100" i="0" kern="1200" dirty="0">
                <a:effectLst/>
              </a:rPr>
              <a:t>But relational technology isn’t always the best approach. Suppose you need to work with very large amounts of data, for example, too much to store on a single machine. Scaling relational technology to work effectively across many servers (physical or virtual) can be challenging. Or suppose your application works with data that’s not a natural fit for relational systems, such as JavaScript Object Notation (JSON) documents. Shoehorning the data into relational tables is possible, but a storage technology expressly designed to work with this kind of information</a:t>
            </a:r>
            <a:br>
              <a:rPr lang="en-US" sz="1100" i="0" kern="1200" dirty="0">
                <a:effectLst/>
              </a:rPr>
            </a:br>
            <a:r>
              <a:rPr lang="en-US" sz="1100" i="0" kern="1200" dirty="0">
                <a:effectLst/>
              </a:rPr>
              <a:t>might be simpler.</a:t>
            </a:r>
            <a:br>
              <a:rPr lang="en-US" sz="1100" i="0" kern="1200" dirty="0">
                <a:effectLst/>
              </a:rPr>
            </a:br>
            <a:r>
              <a:rPr lang="en-US" sz="1100" i="0" kern="1200" dirty="0">
                <a:effectLst/>
              </a:rPr>
              <a:t>NoSQL technologies have been created to address problems like these. As the name suggests, the label encompasses a variety of storage technologies that don’t use the familiar relational model. Yet because they can provide greater scalability, alternative data formats, and other advantages, NoSQL options can sometimes be the right choice. Relational databases have a good future, and they’re still the best choice in many situations. But NoSQL databases get more important every day.</a:t>
            </a:r>
            <a:br>
              <a:rPr lang="en-US" sz="1100" i="0" kern="1200" dirty="0">
                <a:effectLst/>
              </a:rPr>
            </a:br>
            <a:br>
              <a:rPr lang="en-US" sz="1100" i="0" kern="1200" dirty="0">
                <a:effectLst/>
              </a:rPr>
            </a:br>
            <a:endParaRPr lang="en-US" sz="1100"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4/17/2017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133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endParaRPr lang="en-US" dirty="0"/>
          </a:p>
          <a:p>
            <a:pPr marL="0" indent="0">
              <a:buFontTx/>
              <a:buNone/>
            </a:pPr>
            <a:r>
              <a:rPr lang="en-US" dirty="0">
                <a:effectLst/>
              </a:rPr>
              <a:t>It</a:t>
            </a:r>
            <a:r>
              <a:rPr lang="en-US" baseline="0" dirty="0">
                <a:effectLst/>
              </a:rPr>
              <a:t> is </a:t>
            </a:r>
            <a:r>
              <a:rPr lang="en-US" dirty="0">
                <a:effectLst/>
              </a:rPr>
              <a:t>a document-oriented, NoSQL database service designed for modern mobile and web applications. </a:t>
            </a:r>
          </a:p>
          <a:p>
            <a:pPr marL="0" indent="0">
              <a:buFontTx/>
              <a:buNone/>
            </a:pPr>
            <a:endParaRPr lang="en-US" dirty="0">
              <a:effectLst/>
            </a:endParaRPr>
          </a:p>
          <a:p>
            <a:pPr marL="0" indent="0">
              <a:buFontTx/>
              <a:buNone/>
            </a:pPr>
            <a:r>
              <a:rPr lang="en-US" dirty="0">
                <a:effectLst/>
              </a:rPr>
              <a:t>DocumentDB delivers consistently fast reads and writes, schema flexibility, and the ability to easily scale a database up and down on demand. DocumentDB enables complex ad hoc queries using a dialect of SQL, supports well-defined consistency levels, and offers JavaScript language integrated, multidocument transaction processing using the familiar programming model of stored procedures, triggers and UDFs.</a:t>
            </a:r>
          </a:p>
          <a:p>
            <a:pPr marL="0" indent="0">
              <a:buFontTx/>
              <a:buNone/>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Source: https://msdn.microsoft.com/en-us/library/azure/dn781482.aspx</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5783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0501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FF"/>
                </a:solidFill>
              </a:rPr>
              <a:t>Unlike other document database options, DocumentDB provides a full-featured NoSQL document database service with transactional processing over multiple documents using a SQL-like query grammar and native JavaScript support.</a:t>
            </a:r>
          </a:p>
          <a:p>
            <a:endParaRPr lang="en-US" sz="1200" dirty="0">
              <a:solidFill>
                <a:srgbClr val="FFFFFF"/>
              </a:solidFill>
            </a:endParaRPr>
          </a:p>
          <a:p>
            <a:r>
              <a:rPr lang="en-US" baseline="0" dirty="0"/>
              <a:t>All the data that is brought into the database is automatically indexed and is immediately queryable. No secondary indexes are necessary. You use a SQL query grammar which will be familiar to customers. In addition to querying, DocDB supports JavaScript transaction processing. The best way to think about this is JavaScript is to DocDB as T-SQL is to SQL Server. With JavaScript, you can run server side logic in the form of stored procedures, triggers, and user-defined functions. These run as atomic transactions just like in relational stores, so if something fails halfway through, the data is rolled back to before the transaction began.</a:t>
            </a:r>
          </a:p>
          <a:p>
            <a:endParaRPr lang="en-US" baseline="0" dirty="0"/>
          </a:p>
          <a:p>
            <a:r>
              <a:rPr lang="en-US" sz="1200" b="1" dirty="0">
                <a:gradFill>
                  <a:gsLst>
                    <a:gs pos="2917">
                      <a:srgbClr val="494949"/>
                    </a:gs>
                    <a:gs pos="30000">
                      <a:srgbClr val="494949"/>
                    </a:gs>
                  </a:gsLst>
                  <a:lin ang="5400000" scaled="0"/>
                </a:gradFill>
              </a:rPr>
              <a:t>Query JSON data without specifying secondary indices or constructing views</a:t>
            </a:r>
          </a:p>
          <a:p>
            <a:pPr>
              <a:spcAft>
                <a:spcPts val="1200"/>
              </a:spcAft>
            </a:pPr>
            <a:r>
              <a:rPr lang="en-US" sz="1200" dirty="0">
                <a:solidFill>
                  <a:srgbClr val="494949"/>
                </a:solidFill>
              </a:rPr>
              <a:t>No forced, pre-defined indices allow for differentiated querying</a:t>
            </a:r>
            <a:endParaRPr lang="en-US" sz="1200" b="1" dirty="0">
              <a:solidFill>
                <a:srgbClr val="494949"/>
              </a:solidFill>
            </a:endParaRPr>
          </a:p>
          <a:p>
            <a:endParaRPr lang="en-US" sz="1200" b="1" dirty="0">
              <a:gradFill>
                <a:gsLst>
                  <a:gs pos="2917">
                    <a:srgbClr val="494949"/>
                  </a:gs>
                  <a:gs pos="30000">
                    <a:srgbClr val="494949"/>
                  </a:gs>
                </a:gsLst>
                <a:lin ang="5400000" scaled="0"/>
              </a:gradFill>
            </a:endParaRPr>
          </a:p>
          <a:p>
            <a:r>
              <a:rPr lang="en-US" sz="1200" b="1" dirty="0">
                <a:gradFill>
                  <a:gsLst>
                    <a:gs pos="2917">
                      <a:srgbClr val="494949"/>
                    </a:gs>
                    <a:gs pos="30000">
                      <a:srgbClr val="494949"/>
                    </a:gs>
                  </a:gsLst>
                  <a:lin ang="5400000" scaled="0"/>
                </a:gradFill>
              </a:rPr>
              <a:t>Native JavaScript transactional processing</a:t>
            </a:r>
          </a:p>
          <a:p>
            <a:pPr>
              <a:spcAft>
                <a:spcPts val="1200"/>
              </a:spcAft>
            </a:pPr>
            <a:r>
              <a:rPr lang="en-US" sz="1200" dirty="0">
                <a:gradFill>
                  <a:gsLst>
                    <a:gs pos="2917">
                      <a:srgbClr val="494949"/>
                    </a:gs>
                    <a:gs pos="30000">
                      <a:srgbClr val="494949"/>
                    </a:gs>
                  </a:gsLst>
                  <a:lin ang="5400000" scaled="0"/>
                </a:gradFill>
              </a:rPr>
              <a:t>A native JSON data model enables easy integration with web platforms and tools making JavaScript the language of DocumentDB, just as T-SQL is the language of SQL Server</a:t>
            </a:r>
          </a:p>
          <a:p>
            <a:pPr marL="628650" lvl="1" indent="-171450">
              <a:spcAft>
                <a:spcPts val="1200"/>
              </a:spcAft>
              <a:buFont typeface="Arial" panose="020B0604020202020204" pitchFamily="34" charset="0"/>
              <a:buChar char="•"/>
            </a:pPr>
            <a:r>
              <a:rPr lang="en-US" baseline="0" dirty="0"/>
              <a:t>Stored Procedures, Triggers, Change Feed</a:t>
            </a:r>
          </a:p>
          <a:p>
            <a:pPr>
              <a:spcAft>
                <a:spcPts val="1200"/>
              </a:spcAft>
            </a:pPr>
            <a:endParaRPr lang="en-US" sz="1200" dirty="0">
              <a:gradFill>
                <a:gsLst>
                  <a:gs pos="2917">
                    <a:srgbClr val="494949"/>
                  </a:gs>
                  <a:gs pos="30000">
                    <a:srgbClr val="494949"/>
                  </a:gs>
                </a:gsLst>
                <a:lin ang="5400000" scaled="0"/>
              </a:gradFill>
            </a:endParaRPr>
          </a:p>
          <a:p>
            <a:endParaRPr lang="en-US" sz="1200" b="1" dirty="0">
              <a:gradFill>
                <a:gsLst>
                  <a:gs pos="2917">
                    <a:srgbClr val="494949"/>
                  </a:gs>
                  <a:gs pos="30000">
                    <a:srgbClr val="494949"/>
                  </a:gs>
                </a:gsLst>
                <a:lin ang="5400000" scaled="0"/>
              </a:gradFill>
            </a:endParaRPr>
          </a:p>
          <a:p>
            <a:r>
              <a:rPr lang="en-US" sz="1200" b="1" dirty="0">
                <a:gradFill>
                  <a:gsLst>
                    <a:gs pos="2917">
                      <a:srgbClr val="494949"/>
                    </a:gs>
                    <a:gs pos="30000">
                      <a:srgbClr val="494949"/>
                    </a:gs>
                  </a:gsLst>
                  <a:lin ang="5400000" scaled="0"/>
                </a:gradFill>
              </a:rPr>
              <a:t>Familiar SQL-based query language</a:t>
            </a:r>
          </a:p>
          <a:p>
            <a:pPr>
              <a:spcAft>
                <a:spcPts val="1200"/>
              </a:spcAft>
            </a:pPr>
            <a:r>
              <a:rPr lang="en-US" sz="1200" dirty="0">
                <a:gradFill>
                  <a:gsLst>
                    <a:gs pos="2917">
                      <a:srgbClr val="494949"/>
                    </a:gs>
                    <a:gs pos="30000">
                      <a:srgbClr val="494949"/>
                    </a:gs>
                  </a:gsLst>
                  <a:lin ang="5400000" scaled="0"/>
                </a:gradFill>
              </a:rPr>
              <a:t>Query over multiple documents using familiar commands</a:t>
            </a:r>
          </a:p>
          <a:p>
            <a:pPr>
              <a:spcAft>
                <a:spcPts val="1200"/>
              </a:spcAft>
            </a:pPr>
            <a:endParaRPr lang="en-US" sz="1200" dirty="0">
              <a:gradFill>
                <a:gsLst>
                  <a:gs pos="2917">
                    <a:srgbClr val="494949"/>
                  </a:gs>
                  <a:gs pos="30000">
                    <a:srgbClr val="494949"/>
                  </a:gs>
                </a:gsLst>
                <a:lin ang="5400000" scaled="0"/>
              </a:gradFill>
            </a:endParaRPr>
          </a:p>
          <a:p>
            <a:pPr>
              <a:spcAft>
                <a:spcPts val="1200"/>
              </a:spcAft>
            </a:pPr>
            <a:r>
              <a:rPr lang="en-US" sz="1200" b="1" dirty="0">
                <a:gradFill>
                  <a:gsLst>
                    <a:gs pos="2917">
                      <a:srgbClr val="494949"/>
                    </a:gs>
                    <a:gs pos="30000">
                      <a:srgbClr val="494949"/>
                    </a:gs>
                  </a:gsLst>
                  <a:lin ang="5400000" scaled="0"/>
                </a:gradFill>
              </a:rPr>
              <a:t>Support for MongoDB API</a:t>
            </a:r>
          </a:p>
          <a:p>
            <a:pPr>
              <a:spcAft>
                <a:spcPts val="1200"/>
              </a:spcAft>
            </a:pPr>
            <a:endParaRPr lang="en-US" sz="1200" b="1" dirty="0">
              <a:gradFill>
                <a:gsLst>
                  <a:gs pos="2917">
                    <a:srgbClr val="494949"/>
                  </a:gs>
                  <a:gs pos="30000">
                    <a:srgbClr val="494949"/>
                  </a:gs>
                </a:gsLst>
                <a:lin ang="5400000" scaled="0"/>
              </a:gradFill>
            </a:endParaRPr>
          </a:p>
          <a:p>
            <a:pPr>
              <a:spcAft>
                <a:spcPts val="1200"/>
              </a:spcAft>
            </a:pPr>
            <a:r>
              <a:rPr lang="en-US" sz="1200" b="1" dirty="0">
                <a:gradFill>
                  <a:gsLst>
                    <a:gs pos="2917">
                      <a:srgbClr val="494949"/>
                    </a:gs>
                    <a:gs pos="30000">
                      <a:srgbClr val="494949"/>
                    </a:gs>
                  </a:gsLst>
                  <a:lin ang="5400000" scaled="0"/>
                </a:gradFill>
              </a:rPr>
              <a:t>Tools/FX:</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.NET, LINQ</a:t>
            </a:r>
          </a:p>
          <a:p>
            <a:pPr marL="628650" lvl="1" indent="-171450">
              <a:spcAft>
                <a:spcPts val="1200"/>
              </a:spcAft>
              <a:buFont typeface="Arial" panose="020B0604020202020204" pitchFamily="34" charset="0"/>
              <a:buChar char="•"/>
            </a:pPr>
            <a:r>
              <a:rPr lang="en-US" sz="1200" b="1" dirty="0" err="1">
                <a:gradFill>
                  <a:gsLst>
                    <a:gs pos="2917">
                      <a:srgbClr val="494949"/>
                    </a:gs>
                    <a:gs pos="30000">
                      <a:srgbClr val="494949"/>
                    </a:gs>
                  </a:gsLst>
                  <a:lin ang="5400000" scaled="0"/>
                </a:gradFill>
              </a:rPr>
              <a:t>Javascript</a:t>
            </a:r>
            <a:r>
              <a:rPr lang="en-US" sz="1200" b="1" dirty="0">
                <a:gradFill>
                  <a:gsLst>
                    <a:gs pos="2917">
                      <a:srgbClr val="494949"/>
                    </a:gs>
                    <a:gs pos="30000">
                      <a:srgbClr val="494949"/>
                    </a:gs>
                  </a:gsLst>
                  <a:lin ang="5400000" scaled="0"/>
                </a:gradFill>
              </a:rPr>
              <a:t>, Node.JS</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Python</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JAVA</a:t>
            </a:r>
          </a:p>
          <a:p>
            <a:pPr marL="628650" lvl="1" indent="-171450">
              <a:spcAft>
                <a:spcPts val="1200"/>
              </a:spcAft>
              <a:buFont typeface="Arial" panose="020B0604020202020204" pitchFamily="34" charset="0"/>
              <a:buChar char="•"/>
            </a:pPr>
            <a:r>
              <a:rPr lang="en-US" sz="1200" b="1" dirty="0">
                <a:gradFill>
                  <a:gsLst>
                    <a:gs pos="2917">
                      <a:srgbClr val="494949"/>
                    </a:gs>
                    <a:gs pos="30000">
                      <a:srgbClr val="494949"/>
                    </a:gs>
                  </a:gsLst>
                  <a:lin ang="5400000" scaled="0"/>
                </a:gradFill>
              </a:rPr>
              <a:t>REST</a:t>
            </a:r>
          </a:p>
          <a:p>
            <a:pPr marL="628650" lvl="1" indent="-171450">
              <a:spcAft>
                <a:spcPts val="1200"/>
              </a:spcAft>
              <a:buFont typeface="Arial" panose="020B0604020202020204" pitchFamily="34" charset="0"/>
              <a:buChar char="•"/>
            </a:pPr>
            <a:endParaRPr lang="en-US" sz="1200" b="1" dirty="0">
              <a:gradFill>
                <a:gsLst>
                  <a:gs pos="2917">
                    <a:srgbClr val="494949"/>
                  </a:gs>
                  <a:gs pos="30000">
                    <a:srgbClr val="494949"/>
                  </a:gs>
                </a:gsLst>
                <a:lin ang="5400000" scaled="0"/>
              </a:gradFill>
            </a:endParaRPr>
          </a:p>
          <a:p>
            <a:pPr marL="171450" indent="-171450">
              <a:spcAft>
                <a:spcPts val="1200"/>
              </a:spcAft>
              <a:buFont typeface="Arial" panose="020B0604020202020204" pitchFamily="34" charset="0"/>
              <a:buChar char="•"/>
            </a:pPr>
            <a:endParaRPr lang="en-US" sz="1200" b="1" dirty="0">
              <a:gradFill>
                <a:gsLst>
                  <a:gs pos="2917">
                    <a:srgbClr val="494949"/>
                  </a:gs>
                  <a:gs pos="30000">
                    <a:srgbClr val="494949"/>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5812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group of differentiators I want to cover</a:t>
            </a:r>
            <a:r>
              <a:rPr lang="en-US" baseline="0" dirty="0"/>
              <a:t> has to do with reliable and predictable performance.</a:t>
            </a:r>
          </a:p>
          <a:p>
            <a:endParaRPr lang="en-US" baseline="0" dirty="0"/>
          </a:p>
          <a:p>
            <a:r>
              <a:rPr lang="en-US" baseline="0" dirty="0"/>
              <a:t>DocDB runs on high performance SSD backed hardware so you know its fast. But, its also predictable. The team has done a ton of work in making sure that customers receive the throughput that they pay for. When customers need more throughput, they simply add additional capacity units.</a:t>
            </a:r>
          </a:p>
          <a:p>
            <a:pPr marL="683651" lvl="1" indent="-226451">
              <a:buAutoNum type="arabicPeriod"/>
            </a:pPr>
            <a:r>
              <a:rPr lang="en-US" baseline="0" dirty="0"/>
              <a:t>Explain RU</a:t>
            </a:r>
          </a:p>
          <a:p>
            <a:pPr marL="683651" lvl="1" indent="-226451">
              <a:buAutoNum type="arabicPeriod"/>
            </a:pPr>
            <a:r>
              <a:rPr lang="en-US" baseline="0" dirty="0"/>
              <a:t>Unlimited size and throughput with proper partitioning</a:t>
            </a:r>
          </a:p>
          <a:p>
            <a:endParaRPr lang="en-US" baseline="0" dirty="0"/>
          </a:p>
          <a:p>
            <a:endParaRPr lang="en-US" baseline="0" dirty="0"/>
          </a:p>
          <a:p>
            <a:r>
              <a:rPr lang="en-US" baseline="0" dirty="0"/>
              <a:t>With any database, consistency goes hand in hand with performance. Relational stores have strong consistency and many NoSQL stores have eventual consistency. DocDB has four levels of consistency – strong, session, bounded, and eventual – so developers can tune and trade off consistency and performance through these well defined levels to meet any application need. For example, if you’re running a financial app, you’re probably going to want strong consistency, but if you’re running a social app, you’ll probably want session consistency.</a:t>
            </a:r>
          </a:p>
          <a:p>
            <a:endParaRPr lang="en-US" baseline="0" dirty="0"/>
          </a:p>
          <a:p>
            <a:r>
              <a:rPr lang="en-US" baseline="0" dirty="0"/>
              <a:t>The third piece of performance in regards to DocDB is scale. I’ve mentioned it a couple of times, but DocDB scales to meet enterprise demands.</a:t>
            </a:r>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31021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IoT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IoT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526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diagram illustrates, the DocumentDB </a:t>
            </a:r>
            <a:r>
              <a:rPr lang="en-US" b="1" dirty="0"/>
              <a:t>resource model</a:t>
            </a:r>
            <a:r>
              <a:rPr lang="en-US" dirty="0"/>
              <a:t> consists of sets of resources under a database account, each addressable via a logical and stable URI. A set of resources is referred to as a </a:t>
            </a:r>
            <a:r>
              <a:rPr lang="en-US" b="1" dirty="0"/>
              <a:t>feed</a:t>
            </a:r>
            <a:r>
              <a:rPr lang="en-US" dirty="0"/>
              <a:t> in this article. </a:t>
            </a:r>
          </a:p>
          <a:p>
            <a:endParaRPr lang="en-US" dirty="0"/>
          </a:p>
          <a:p>
            <a:r>
              <a:rPr lang="en-US" b="1" dirty="0"/>
              <a:t>Hierarchical resource model under a database account</a:t>
            </a:r>
            <a:r>
              <a:rPr lang="en-US" dirty="0"/>
              <a:t> </a:t>
            </a:r>
          </a:p>
          <a:p>
            <a:r>
              <a:rPr lang="en-US" dirty="0"/>
              <a:t>To start working with resources, you must </a:t>
            </a:r>
            <a:r>
              <a:rPr lang="en-US" dirty="0">
                <a:hlinkClick r:id="rId3"/>
              </a:rPr>
              <a:t>create a DocumentDB database account</a:t>
            </a:r>
            <a:r>
              <a:rPr lang="en-US" dirty="0"/>
              <a:t> using your Azure subscription. </a:t>
            </a:r>
          </a:p>
          <a:p>
            <a:pPr marL="0" indent="0">
              <a:buFont typeface="Arial" panose="020B0604020202020204" pitchFamily="34" charset="0"/>
              <a:buNone/>
            </a:pPr>
            <a:r>
              <a:rPr lang="en-US" dirty="0"/>
              <a:t>A database account can consist of a set of </a:t>
            </a:r>
            <a:r>
              <a:rPr lang="en-US" b="1" dirty="0"/>
              <a:t>databases</a:t>
            </a:r>
            <a:r>
              <a:rPr lang="en-US" dirty="0"/>
              <a:t>, each containing multiple </a:t>
            </a:r>
            <a:r>
              <a:rPr lang="en-US" b="1" dirty="0"/>
              <a:t>collections</a:t>
            </a:r>
            <a:r>
              <a:rPr lang="en-US" dirty="0"/>
              <a:t>, each of which in-turn contain </a:t>
            </a:r>
            <a:r>
              <a:rPr lang="en-US" b="1" dirty="0"/>
              <a:t>stored procedures, triggers, UDFs, documents</a:t>
            </a:r>
            <a:r>
              <a:rPr lang="en-US" dirty="0"/>
              <a:t> and related </a:t>
            </a:r>
            <a:r>
              <a:rPr lang="en-US" b="1" dirty="0"/>
              <a:t>attachments</a:t>
            </a:r>
            <a:r>
              <a:rPr lang="en-US" dirty="0"/>
              <a:t>. A database also has associated </a:t>
            </a:r>
            <a:r>
              <a:rPr lang="en-US" b="1" dirty="0"/>
              <a:t>users</a:t>
            </a:r>
            <a:r>
              <a:rPr lang="en-US" dirty="0"/>
              <a:t>, each with a set of </a:t>
            </a:r>
            <a:r>
              <a:rPr lang="en-US" b="1" dirty="0"/>
              <a:t>permissions</a:t>
            </a:r>
            <a:r>
              <a:rPr lang="en-US" dirty="0"/>
              <a:t> to access collections, stored procedures, triggers, UDFs, documents or attachments. While databases, users, permissions and collections are system-defined resources with well-known schemas, documents and attachments contain arbitrary, user defined JSON content. </a:t>
            </a:r>
          </a:p>
          <a:p>
            <a:pPr marL="171450" indent="-171450">
              <a:buFont typeface="Arial" panose="020B0604020202020204" pitchFamily="34" charset="0"/>
              <a:buChar char="•"/>
            </a:pPr>
            <a:r>
              <a:rPr lang="en-US" b="1" dirty="0"/>
              <a:t>Database account</a:t>
            </a:r>
            <a:r>
              <a:rPr lang="en-US" dirty="0"/>
              <a:t>. A database account is associated with one or more capacity units representing provisioned document storage and throughput, a set of databases and blob storage. You can create one or more database accounts using your Azure subscription.</a:t>
            </a:r>
          </a:p>
          <a:p>
            <a:pPr marL="171450" indent="-171450">
              <a:buFont typeface="Arial" panose="020B0604020202020204" pitchFamily="34" charset="0"/>
              <a:buChar char="•"/>
            </a:pPr>
            <a:r>
              <a:rPr lang="en-US" b="1" dirty="0"/>
              <a:t>Database</a:t>
            </a:r>
            <a:r>
              <a:rPr lang="en-US" dirty="0"/>
              <a:t>. A database is a logical container of document storage partitioned across collections. It is also a users container.</a:t>
            </a:r>
          </a:p>
          <a:p>
            <a:pPr marL="171450" indent="-171450">
              <a:buFont typeface="Arial" panose="020B0604020202020204" pitchFamily="34" charset="0"/>
              <a:buChar char="•"/>
            </a:pPr>
            <a:r>
              <a:rPr lang="en-US" b="1" dirty="0"/>
              <a:t>User</a:t>
            </a:r>
            <a:r>
              <a:rPr lang="en-US" dirty="0"/>
              <a:t>. The logical namespace for scoping/partitioning permissions.</a:t>
            </a:r>
          </a:p>
          <a:p>
            <a:pPr marL="171450" indent="-171450">
              <a:buFont typeface="Arial" panose="020B0604020202020204" pitchFamily="34" charset="0"/>
              <a:buChar char="•"/>
            </a:pPr>
            <a:r>
              <a:rPr lang="en-US" b="1" dirty="0"/>
              <a:t>Permission</a:t>
            </a:r>
            <a:r>
              <a:rPr lang="en-US" dirty="0"/>
              <a:t>. An authorization token associated with a user for authorized access to a specific resource.</a:t>
            </a:r>
          </a:p>
          <a:p>
            <a:pPr marL="171450" indent="-171450">
              <a:buFont typeface="Arial" panose="020B0604020202020204" pitchFamily="34" charset="0"/>
              <a:buChar char="•"/>
            </a:pPr>
            <a:r>
              <a:rPr lang="en-US" b="1" dirty="0"/>
              <a:t>Collection</a:t>
            </a:r>
            <a:r>
              <a:rPr lang="en-US" dirty="0"/>
              <a:t>. A collection is a container of JSON documents and the associated JavaScript application logic.</a:t>
            </a:r>
          </a:p>
          <a:p>
            <a:pPr marL="171450" indent="-171450">
              <a:buFont typeface="Arial" panose="020B0604020202020204" pitchFamily="34" charset="0"/>
              <a:buChar char="•"/>
            </a:pPr>
            <a:r>
              <a:rPr lang="en-US" b="1" dirty="0"/>
              <a:t>Stored Procedure. </a:t>
            </a:r>
            <a:r>
              <a:rPr lang="en-US" dirty="0"/>
              <a:t>Application logic written in JavaScript which is registered with a collection and transactionally executed within the database engine.</a:t>
            </a:r>
          </a:p>
          <a:p>
            <a:pPr marL="171450" indent="-171450">
              <a:buFont typeface="Arial" panose="020B0604020202020204" pitchFamily="34" charset="0"/>
              <a:buChar char="•"/>
            </a:pPr>
            <a:r>
              <a:rPr lang="en-US" b="1" dirty="0"/>
              <a:t>Trigger.</a:t>
            </a:r>
            <a:r>
              <a:rPr lang="en-US" dirty="0"/>
              <a:t> Application logic written in JavaScript modeling side effects associated with insert, replace or delete operations.</a:t>
            </a:r>
          </a:p>
          <a:p>
            <a:pPr marL="171450" indent="-171450">
              <a:buFont typeface="Arial" panose="020B0604020202020204" pitchFamily="34" charset="0"/>
              <a:buChar char="•"/>
            </a:pPr>
            <a:r>
              <a:rPr lang="en-US" b="1" dirty="0"/>
              <a:t>UDF. </a:t>
            </a:r>
            <a:r>
              <a:rPr lang="en-US" dirty="0"/>
              <a:t>A side effect free, application logic written in JavaScript. UDFs enable you to model a custom query operator and thereby extend the core DocumentDB query language.</a:t>
            </a:r>
          </a:p>
          <a:p>
            <a:pPr marL="171450" indent="-171450">
              <a:buFont typeface="Arial" panose="020B0604020202020204" pitchFamily="34" charset="0"/>
              <a:buChar char="•"/>
            </a:pPr>
            <a:r>
              <a:rPr lang="en-US" b="1" dirty="0"/>
              <a:t>Document</a:t>
            </a:r>
            <a:r>
              <a:rPr lang="en-US" dirty="0"/>
              <a:t>. User defined (arbitrary) JSON content. By default, no schema needs to be defined nor do secondary indices need to be provided for all the documents added to a collection.</a:t>
            </a:r>
          </a:p>
          <a:p>
            <a:pPr marL="171450" indent="-171450">
              <a:buFont typeface="Arial" panose="020B0604020202020204" pitchFamily="34" charset="0"/>
              <a:buChar char="•"/>
            </a:pPr>
            <a:r>
              <a:rPr lang="en-US" b="1" dirty="0"/>
              <a:t>Attachment</a:t>
            </a:r>
            <a:r>
              <a:rPr lang="en-US" dirty="0"/>
              <a:t>. Attachment are special documents containing references and associated metadata for external blob/media. The developer can choose to have the blob managed by DocumentDB or store it with an external blob service provider such as OneDrive, Dropbox, etc.</a:t>
            </a:r>
          </a:p>
          <a:p>
            <a:pPr marL="171450" indent="-171450">
              <a:buFont typeface="Arial" panose="020B0604020202020204" pitchFamily="34" charset="0"/>
              <a:buChar char="•"/>
            </a:pPr>
            <a:endParaRPr lang="en-US"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Source: http://azure.microsoft.com/en-us/documentation/articles/documentdb-resources/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3687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15.png"/><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781318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67875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886438816"/>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090421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35302507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035857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297864630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96478387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4450792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87936909"/>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590621929"/>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60786323"/>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4/17/2017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140624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20718896"/>
      </p:ext>
    </p:extLst>
  </p:cSld>
  <p:clrMapOvr>
    <a:masterClrMapping/>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70712110"/>
      </p:ext>
    </p:extLst>
  </p:cSld>
  <p:clrMapOvr>
    <a:masterClrMapping/>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59987261"/>
      </p:ext>
    </p:extLst>
  </p:cSld>
  <p:clrMapOvr>
    <a:masterClrMapping/>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8347293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28130440"/>
      </p:ext>
    </p:extLst>
  </p:cSld>
  <p:clrMapOvr>
    <a:masterClrMapping/>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0489082"/>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06854419"/>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120674466"/>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77503405"/>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94340118"/>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8993458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0669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56907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673573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789315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83248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96235573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055930321"/>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167941493"/>
      </p:ext>
    </p:extLst>
  </p:cSld>
  <p:clrMapOvr>
    <a:masterClrMapping/>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871494266"/>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290461"/>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303511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3013986"/>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18973286"/>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0342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73698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29526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5093362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0018952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987703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372485208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7788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9685032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5768936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2205930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323067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767551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8920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29466722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071126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5698983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740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9109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5023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41334418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011813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57619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580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08982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6931852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566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5141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5225066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8171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1913138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41605319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01336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2707902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79870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75079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17277160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4300407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1044319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961631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65023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7552827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2781230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73442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0933820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414352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0023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729398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18521865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635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7997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4890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8230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1758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0522353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346263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489869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122507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63352765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367860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899682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256015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8823495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172326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466672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9717993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718487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945844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346667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41844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68280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9316032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09272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7048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367111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30" indent="0">
              <a:buNone/>
              <a:defRPr sz="2000">
                <a:gradFill>
                  <a:gsLst>
                    <a:gs pos="100000">
                      <a:schemeClr val="tx1"/>
                    </a:gs>
                    <a:gs pos="0">
                      <a:schemeClr val="tx1"/>
                    </a:gs>
                  </a:gsLst>
                  <a:lin ang="5400000" scaled="0"/>
                </a:gradFill>
              </a:defRPr>
            </a:lvl3pPr>
            <a:lvl4pPr marL="457112" indent="0">
              <a:buNone/>
              <a:defRPr sz="2000">
                <a:gradFill>
                  <a:gsLst>
                    <a:gs pos="100000">
                      <a:schemeClr val="tx1"/>
                    </a:gs>
                    <a:gs pos="0">
                      <a:schemeClr val="tx1"/>
                    </a:gs>
                  </a:gsLst>
                  <a:lin ang="5400000" scaled="0"/>
                </a:gradFill>
              </a:defRPr>
            </a:lvl4pPr>
            <a:lvl5pPr marL="693604"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677287" y="6586592"/>
            <a:ext cx="165110" cy="153888"/>
          </a:xfrm>
          <a:prstGeom prst="rect">
            <a:avLst/>
          </a:prstGeom>
          <a:noFill/>
        </p:spPr>
        <p:txBody>
          <a:bodyPr wrap="none" lIns="0" tIns="0" rIns="0" bIns="0" rtlCol="0">
            <a:spAutoFit/>
          </a:bodyPr>
          <a:lstStyle/>
          <a:p>
            <a:fld id="{47C393E0-ED8B-44DA-8CF0-22C043D1C513}" type="slidenum">
              <a:rPr lang="en-US" sz="1000" b="1" smtClean="0">
                <a:gradFill>
                  <a:gsLst>
                    <a:gs pos="2917">
                      <a:srgbClr val="FFFFFF"/>
                    </a:gs>
                    <a:gs pos="30000">
                      <a:srgbClr val="FFFFFF"/>
                    </a:gs>
                  </a:gsLst>
                  <a:lin ang="5400000" scaled="0"/>
                </a:gradFill>
              </a:rPr>
              <a:pPr/>
              <a:t>‹#›</a:t>
            </a:fld>
            <a:endParaRPr lang="en-US" sz="1000" b="1"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923716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84389971"/>
      </p:ext>
    </p:extLst>
  </p:cSld>
  <p:clrMapOvr>
    <a:masterClrMapping/>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281790852"/>
      </p:ext>
    </p:extLst>
  </p:cSld>
  <p:clrMapOvr>
    <a:masterClrMapping/>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14330193"/>
      </p:ext>
    </p:extLst>
  </p:cSld>
  <p:clrMapOvr>
    <a:masterClrMapping/>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61662624"/>
      </p:ext>
    </p:extLst>
  </p:cSld>
  <p:clrMapOvr>
    <a:masterClrMapping/>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397328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856554793"/>
      </p:ext>
    </p:extLst>
  </p:cSld>
  <p:clrMapOvr>
    <a:masterClrMapping/>
  </p:clrMapOvr>
  <p:transition>
    <p:fade/>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416944696"/>
      </p:ext>
    </p:extLst>
  </p:cSld>
  <p:clrMapOvr>
    <a:masterClrMapping/>
  </p:clrMapOvr>
  <p:transition>
    <p:fade/>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694649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27695305"/>
      </p:ext>
    </p:extLst>
  </p:cSld>
  <p:clrMapOvr>
    <a:masterClrMapping/>
  </p:clrMapOvr>
  <p:transition>
    <p:fade/>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93629142"/>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454228491"/>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894420254"/>
      </p:ext>
    </p:extLst>
  </p:cSld>
  <p:clrMapOvr>
    <a:masterClrMapping/>
  </p:clrMapOvr>
  <p:transition>
    <p:fade/>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3053946132"/>
      </p:ext>
    </p:extLst>
  </p:cSld>
  <p:clrMapOvr>
    <a:masterClrMapping/>
  </p:clrMapOvr>
  <p:transition>
    <p:fade/>
  </p:transition>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369095020"/>
      </p:ext>
    </p:extLst>
  </p:cSld>
  <p:clrMapOvr>
    <a:masterClrMapping/>
  </p:clrMapOvr>
  <p:transition>
    <p:fade/>
  </p:transition>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43797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82426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8550566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2410102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49669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9385370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178776984"/>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064448781"/>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835089767"/>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9767346"/>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407972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9.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theme" Target="../theme/theme4.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9970319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9" r:id="rId31"/>
    <p:sldLayoutId id="2147483710"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1" r:id="rId42"/>
    <p:sldLayoutId id="2147483722" r:id="rId43"/>
    <p:sldLayoutId id="2147483723" r:id="rId44"/>
    <p:sldLayoutId id="2147483724" r:id="rId45"/>
    <p:sldLayoutId id="2147483726" r:id="rId46"/>
    <p:sldLayoutId id="2147483727" r:id="rId47"/>
    <p:sldLayoutId id="2147483730" r:id="rId48"/>
    <p:sldLayoutId id="2147483731"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88030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15532485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425853520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4.emf"/><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36.emf"/></Relationships>
</file>

<file path=ppt/slides/_rels/slide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5</a:t>
            </a:r>
            <a:br>
              <a:rPr lang="en-US" b="1" dirty="0"/>
            </a:br>
            <a:r>
              <a:rPr lang="en-US" b="1" dirty="0" err="1"/>
              <a:t>DocumentDB</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CA" sz="3921" b="1" spc="-100" dirty="0">
                <a:solidFill>
                  <a:srgbClr val="FFFFFF"/>
                </a:solidFill>
                <a:latin typeface="Segoe UI Light"/>
              </a:rPr>
              <a:t>David Chapdelaine</a:t>
            </a:r>
          </a:p>
          <a:p>
            <a:pPr defTabSz="914004"/>
            <a:r>
              <a:rPr lang="en-CA" sz="3921" b="1" spc="-100" dirty="0">
                <a:solidFill>
                  <a:srgbClr val="FFFFFF"/>
                </a:solidFill>
                <a:latin typeface="Segoe UI Light"/>
              </a:rPr>
              <a:t>Azure Technical Specialist, Microsoft</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027348" y="3183085"/>
            <a:ext cx="6179779" cy="4123422"/>
          </a:xfrm>
          <a:prstGeom prst="rect">
            <a:avLst/>
          </a:prstGeom>
        </p:spPr>
      </p:pic>
      <p:sp>
        <p:nvSpPr>
          <p:cNvPr id="3" name="Title 2"/>
          <p:cNvSpPr>
            <a:spLocks noGrp="1"/>
          </p:cNvSpPr>
          <p:nvPr>
            <p:ph type="title"/>
          </p:nvPr>
        </p:nvSpPr>
        <p:spPr/>
        <p:txBody>
          <a:bodyPr/>
          <a:lstStyle/>
          <a:p>
            <a:r>
              <a:rPr lang="en-US" dirty="0">
                <a:solidFill>
                  <a:srgbClr val="0072C6"/>
                </a:solidFill>
              </a:rPr>
              <a:t>Security model</a:t>
            </a:r>
          </a:p>
        </p:txBody>
      </p:sp>
      <p:sp>
        <p:nvSpPr>
          <p:cNvPr id="2" name="Content Placeholder 1"/>
          <p:cNvSpPr>
            <a:spLocks noGrp="1"/>
          </p:cNvSpPr>
          <p:nvPr>
            <p:ph idx="4294967295"/>
          </p:nvPr>
        </p:nvSpPr>
        <p:spPr>
          <a:xfrm>
            <a:off x="269240" y="1769529"/>
            <a:ext cx="11379200" cy="3567113"/>
          </a:xfrm>
        </p:spPr>
        <p:txBody>
          <a:bodyPr/>
          <a:lstStyle/>
          <a:p>
            <a:pPr marL="182880" indent="0">
              <a:spcBef>
                <a:spcPts val="300"/>
              </a:spcBef>
              <a:spcAft>
                <a:spcPts val="600"/>
              </a:spcAft>
              <a:buNone/>
            </a:pPr>
            <a:r>
              <a:rPr lang="en-US" sz="2400" dirty="0">
                <a:latin typeface="+mn-lt"/>
              </a:rPr>
              <a:t>Azure Document DB is designed to be secure with:</a:t>
            </a:r>
          </a:p>
          <a:p>
            <a:pPr marL="525780" indent="-342900">
              <a:spcBef>
                <a:spcPts val="300"/>
              </a:spcBef>
              <a:spcAft>
                <a:spcPts val="600"/>
              </a:spcAft>
            </a:pPr>
            <a:r>
              <a:rPr lang="en-US" sz="2400" dirty="0">
                <a:latin typeface="+mn-lt"/>
              </a:rPr>
              <a:t>Master key</a:t>
            </a:r>
          </a:p>
          <a:p>
            <a:pPr marL="525780" indent="-342900">
              <a:spcBef>
                <a:spcPts val="300"/>
              </a:spcBef>
              <a:spcAft>
                <a:spcPts val="600"/>
              </a:spcAft>
            </a:pPr>
            <a:r>
              <a:rPr lang="en-US" sz="2400" dirty="0">
                <a:latin typeface="+mn-lt"/>
              </a:rPr>
              <a:t>Access control on resources</a:t>
            </a:r>
          </a:p>
          <a:p>
            <a:pPr marL="525780" indent="-342900">
              <a:spcBef>
                <a:spcPts val="300"/>
              </a:spcBef>
              <a:spcAft>
                <a:spcPts val="600"/>
              </a:spcAft>
            </a:pPr>
            <a:r>
              <a:rPr lang="en-US" sz="2400" dirty="0">
                <a:latin typeface="+mn-lt"/>
              </a:rPr>
              <a:t>User operations</a:t>
            </a:r>
          </a:p>
          <a:p>
            <a:pPr marL="525780" indent="-342900">
              <a:spcBef>
                <a:spcPts val="300"/>
              </a:spcBef>
              <a:spcAft>
                <a:spcPts val="600"/>
              </a:spcAft>
            </a:pPr>
            <a:r>
              <a:rPr lang="en-US" sz="2400" dirty="0">
                <a:latin typeface="+mn-lt"/>
              </a:rPr>
              <a:t>Permission operations</a:t>
            </a:r>
          </a:p>
          <a:p>
            <a:pPr marL="525780" indent="-342900">
              <a:spcBef>
                <a:spcPts val="300"/>
              </a:spcBef>
              <a:spcAft>
                <a:spcPts val="600"/>
              </a:spcAft>
            </a:pPr>
            <a:r>
              <a:rPr lang="en-US" sz="2400" dirty="0">
                <a:latin typeface="+mn-lt"/>
              </a:rPr>
              <a:t>Code execution</a:t>
            </a:r>
          </a:p>
        </p:txBody>
      </p:sp>
    </p:spTree>
    <p:extLst>
      <p:ext uri="{BB962C8B-B14F-4D97-AF65-F5344CB8AC3E}">
        <p14:creationId xmlns:p14="http://schemas.microsoft.com/office/powerpoint/2010/main" val="114986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Store the results of the text analysis done in step 4 inside </a:t>
            </a:r>
            <a:r>
              <a:rPr lang="en-CA" sz="3921" spc="-100" dirty="0" err="1">
                <a:solidFill>
                  <a:srgbClr val="FFFFFF"/>
                </a:solidFill>
                <a:latin typeface="Segoe UI Light"/>
              </a:rPr>
              <a:t>DocumentDB</a:t>
            </a:r>
            <a:r>
              <a:rPr lang="en-CA" sz="3921" spc="-100" dirty="0">
                <a:solidFill>
                  <a:srgbClr val="FFFFFF"/>
                </a:solidFill>
                <a:latin typeface="Segoe UI Light"/>
              </a:rPr>
              <a:t> and then extend our existing </a:t>
            </a:r>
            <a:r>
              <a:rPr lang="en-CA" sz="3921" spc="-100" dirty="0" err="1">
                <a:solidFill>
                  <a:srgbClr val="FFFFFF"/>
                </a:solidFill>
                <a:latin typeface="Segoe UI Light"/>
              </a:rPr>
              <a:t>WebApp</a:t>
            </a:r>
            <a:r>
              <a:rPr lang="en-CA" sz="3921" spc="-100" dirty="0">
                <a:solidFill>
                  <a:srgbClr val="FFFFFF"/>
                </a:solidFill>
                <a:latin typeface="Segoe UI Light"/>
              </a:rPr>
              <a:t> to view the results.</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noFill/>
        </p:spPr>
        <p:txBody>
          <a:bodyPr/>
          <a:lstStyle/>
          <a:p>
            <a:r>
              <a:rPr lang="en-US" dirty="0">
                <a:solidFill>
                  <a:srgbClr val="0072C6"/>
                </a:solidFill>
              </a:rPr>
              <a:t>What is NoSQL?</a:t>
            </a:r>
          </a:p>
        </p:txBody>
      </p:sp>
      <p:pic>
        <p:nvPicPr>
          <p:cNvPr id="6" name="Picture 5"/>
          <p:cNvPicPr>
            <a:picLocks noChangeAspect="1"/>
          </p:cNvPicPr>
          <p:nvPr/>
        </p:nvPicPr>
        <p:blipFill>
          <a:blip r:embed="rId3"/>
          <a:stretch>
            <a:fillRect/>
          </a:stretch>
        </p:blipFill>
        <p:spPr>
          <a:xfrm>
            <a:off x="14412638" y="1122444"/>
            <a:ext cx="2360531" cy="1266625"/>
          </a:xfrm>
          <a:prstGeom prst="rect">
            <a:avLst/>
          </a:prstGeom>
        </p:spPr>
      </p:pic>
      <p:pic>
        <p:nvPicPr>
          <p:cNvPr id="12" name="Picture 11"/>
          <p:cNvPicPr>
            <a:picLocks noChangeAspect="1"/>
          </p:cNvPicPr>
          <p:nvPr/>
        </p:nvPicPr>
        <p:blipFill>
          <a:blip r:embed="rId3"/>
          <a:stretch>
            <a:fillRect/>
          </a:stretch>
        </p:blipFill>
        <p:spPr>
          <a:xfrm>
            <a:off x="14885608" y="3894648"/>
            <a:ext cx="1631255" cy="875305"/>
          </a:xfrm>
          <a:prstGeom prst="rect">
            <a:avLst/>
          </a:prstGeom>
        </p:spPr>
      </p:pic>
      <p:grpSp>
        <p:nvGrpSpPr>
          <p:cNvPr id="45" name="Group 44"/>
          <p:cNvGrpSpPr/>
          <p:nvPr/>
        </p:nvGrpSpPr>
        <p:grpSpPr>
          <a:xfrm>
            <a:off x="8568272" y="1988098"/>
            <a:ext cx="3152197" cy="4538530"/>
            <a:chOff x="8204910" y="1977206"/>
            <a:chExt cx="3152197" cy="4538530"/>
          </a:xfrm>
        </p:grpSpPr>
        <p:sp>
          <p:nvSpPr>
            <p:cNvPr id="4" name="Freeform 5"/>
            <p:cNvSpPr>
              <a:spLocks/>
            </p:cNvSpPr>
            <p:nvPr/>
          </p:nvSpPr>
          <p:spPr bwMode="auto">
            <a:xfrm>
              <a:off x="8204910" y="2187866"/>
              <a:ext cx="2615642" cy="1499921"/>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pic>
          <p:nvPicPr>
            <p:cNvPr id="11" name="Picture 10"/>
            <p:cNvPicPr>
              <a:picLocks noChangeAspect="1"/>
            </p:cNvPicPr>
            <p:nvPr/>
          </p:nvPicPr>
          <p:blipFill>
            <a:blip r:embed="rId4"/>
            <a:stretch>
              <a:fillRect/>
            </a:stretch>
          </p:blipFill>
          <p:spPr>
            <a:xfrm>
              <a:off x="9806816" y="1977206"/>
              <a:ext cx="1550291" cy="4538530"/>
            </a:xfrm>
            <a:prstGeom prst="rect">
              <a:avLst/>
            </a:prstGeom>
          </p:spPr>
        </p:pic>
        <p:grpSp>
          <p:nvGrpSpPr>
            <p:cNvPr id="20" name="Group 19"/>
            <p:cNvGrpSpPr/>
            <p:nvPr/>
          </p:nvGrpSpPr>
          <p:grpSpPr>
            <a:xfrm>
              <a:off x="10280873" y="5158732"/>
              <a:ext cx="581428" cy="1018337"/>
              <a:chOff x="1951038" y="7045325"/>
              <a:chExt cx="393700" cy="735013"/>
            </a:xfrm>
          </p:grpSpPr>
          <p:sp>
            <p:nvSpPr>
              <p:cNvPr id="14" name="AutoShape 3"/>
              <p:cNvSpPr>
                <a:spLocks noChangeAspect="1" noChangeArrowheads="1" noTextEdit="1"/>
              </p:cNvSpPr>
              <p:nvPr/>
            </p:nvSpPr>
            <p:spPr bwMode="auto">
              <a:xfrm>
                <a:off x="1951038" y="7045325"/>
                <a:ext cx="393700"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5" name="Freeform 5"/>
              <p:cNvSpPr>
                <a:spLocks/>
              </p:cNvSpPr>
              <p:nvPr/>
            </p:nvSpPr>
            <p:spPr bwMode="auto">
              <a:xfrm>
                <a:off x="1951038" y="7045325"/>
                <a:ext cx="388938" cy="84138"/>
              </a:xfrm>
              <a:custGeom>
                <a:avLst/>
                <a:gdLst>
                  <a:gd name="T0" fmla="*/ 17 w 245"/>
                  <a:gd name="T1" fmla="*/ 53 h 53"/>
                  <a:gd name="T2" fmla="*/ 0 w 245"/>
                  <a:gd name="T3" fmla="*/ 26 h 53"/>
                  <a:gd name="T4" fmla="*/ 17 w 245"/>
                  <a:gd name="T5" fmla="*/ 0 h 53"/>
                  <a:gd name="T6" fmla="*/ 228 w 245"/>
                  <a:gd name="T7" fmla="*/ 0 h 53"/>
                  <a:gd name="T8" fmla="*/ 245 w 245"/>
                  <a:gd name="T9" fmla="*/ 26 h 53"/>
                  <a:gd name="T10" fmla="*/ 228 w 245"/>
                  <a:gd name="T11" fmla="*/ 53 h 53"/>
                  <a:gd name="T12" fmla="*/ 17 w 245"/>
                  <a:gd name="T13" fmla="*/ 53 h 53"/>
                  <a:gd name="T14" fmla="*/ 17 w 24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3">
                    <a:moveTo>
                      <a:pt x="17" y="53"/>
                    </a:moveTo>
                    <a:lnTo>
                      <a:pt x="0" y="26"/>
                    </a:lnTo>
                    <a:lnTo>
                      <a:pt x="17" y="0"/>
                    </a:lnTo>
                    <a:lnTo>
                      <a:pt x="228" y="0"/>
                    </a:lnTo>
                    <a:lnTo>
                      <a:pt x="245" y="26"/>
                    </a:lnTo>
                    <a:lnTo>
                      <a:pt x="228" y="53"/>
                    </a:lnTo>
                    <a:lnTo>
                      <a:pt x="17" y="53"/>
                    </a:lnTo>
                    <a:lnTo>
                      <a:pt x="17" y="53"/>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6" name="Freeform 6"/>
              <p:cNvSpPr>
                <a:spLocks/>
              </p:cNvSpPr>
              <p:nvPr/>
            </p:nvSpPr>
            <p:spPr bwMode="auto">
              <a:xfrm>
                <a:off x="1951038" y="7258050"/>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8" name="Freeform 7"/>
              <p:cNvSpPr>
                <a:spLocks/>
              </p:cNvSpPr>
              <p:nvPr/>
            </p:nvSpPr>
            <p:spPr bwMode="auto">
              <a:xfrm>
                <a:off x="1951038" y="7475538"/>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9" name="Freeform 8"/>
              <p:cNvSpPr>
                <a:spLocks/>
              </p:cNvSpPr>
              <p:nvPr/>
            </p:nvSpPr>
            <p:spPr bwMode="auto">
              <a:xfrm>
                <a:off x="1951038" y="7693025"/>
                <a:ext cx="388938" cy="87313"/>
              </a:xfrm>
              <a:custGeom>
                <a:avLst/>
                <a:gdLst>
                  <a:gd name="T0" fmla="*/ 17 w 245"/>
                  <a:gd name="T1" fmla="*/ 55 h 55"/>
                  <a:gd name="T2" fmla="*/ 0 w 245"/>
                  <a:gd name="T3" fmla="*/ 27 h 55"/>
                  <a:gd name="T4" fmla="*/ 17 w 245"/>
                  <a:gd name="T5" fmla="*/ 0 h 55"/>
                  <a:gd name="T6" fmla="*/ 228 w 245"/>
                  <a:gd name="T7" fmla="*/ 0 h 55"/>
                  <a:gd name="T8" fmla="*/ 245 w 245"/>
                  <a:gd name="T9" fmla="*/ 27 h 55"/>
                  <a:gd name="T10" fmla="*/ 228 w 245"/>
                  <a:gd name="T11" fmla="*/ 55 h 55"/>
                  <a:gd name="T12" fmla="*/ 17 w 245"/>
                  <a:gd name="T13" fmla="*/ 55 h 55"/>
                  <a:gd name="T14" fmla="*/ 17 w 24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5">
                    <a:moveTo>
                      <a:pt x="17" y="55"/>
                    </a:moveTo>
                    <a:lnTo>
                      <a:pt x="0" y="27"/>
                    </a:lnTo>
                    <a:lnTo>
                      <a:pt x="17" y="0"/>
                    </a:lnTo>
                    <a:lnTo>
                      <a:pt x="228" y="0"/>
                    </a:lnTo>
                    <a:lnTo>
                      <a:pt x="245" y="27"/>
                    </a:lnTo>
                    <a:lnTo>
                      <a:pt x="228" y="55"/>
                    </a:lnTo>
                    <a:lnTo>
                      <a:pt x="17" y="55"/>
                    </a:lnTo>
                    <a:lnTo>
                      <a:pt x="17" y="55"/>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pic>
          <p:nvPicPr>
            <p:cNvPr id="13" name="Picture 12"/>
            <p:cNvPicPr>
              <a:picLocks noChangeAspect="1"/>
            </p:cNvPicPr>
            <p:nvPr/>
          </p:nvPicPr>
          <p:blipFill>
            <a:blip r:embed="rId5"/>
            <a:stretch>
              <a:fillRect/>
            </a:stretch>
          </p:blipFill>
          <p:spPr>
            <a:xfrm>
              <a:off x="8795211" y="3024961"/>
              <a:ext cx="1714429" cy="982939"/>
            </a:xfrm>
            <a:prstGeom prst="rect">
              <a:avLst/>
            </a:prstGeom>
          </p:spPr>
        </p:pic>
      </p:grpSp>
      <p:sp>
        <p:nvSpPr>
          <p:cNvPr id="10" name="Rectangle 9"/>
          <p:cNvSpPr/>
          <p:nvPr/>
        </p:nvSpPr>
        <p:spPr bwMode="auto">
          <a:xfrm>
            <a:off x="4277609" y="3926128"/>
            <a:ext cx="6139753" cy="979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2400" dirty="0">
                <a:solidFill>
                  <a:srgbClr val="494949"/>
                </a:solidFill>
              </a:rPr>
              <a:t>Choose the store that </a:t>
            </a:r>
            <a:br>
              <a:rPr lang="en-US" sz="2400" dirty="0">
                <a:solidFill>
                  <a:srgbClr val="494949"/>
                </a:solidFill>
              </a:rPr>
            </a:br>
            <a:r>
              <a:rPr lang="en-US" sz="2400" dirty="0">
                <a:solidFill>
                  <a:srgbClr val="494949"/>
                </a:solidFill>
              </a:rPr>
              <a:t>best fits your needs</a:t>
            </a:r>
          </a:p>
        </p:txBody>
      </p:sp>
      <p:grpSp>
        <p:nvGrpSpPr>
          <p:cNvPr id="44" name="Group 43"/>
          <p:cNvGrpSpPr/>
          <p:nvPr/>
        </p:nvGrpSpPr>
        <p:grpSpPr>
          <a:xfrm>
            <a:off x="862374" y="2510770"/>
            <a:ext cx="3096841" cy="3210201"/>
            <a:chOff x="5513299" y="1876422"/>
            <a:chExt cx="3096841" cy="3210201"/>
          </a:xfrm>
        </p:grpSpPr>
        <p:sp>
          <p:nvSpPr>
            <p:cNvPr id="24" name="Freeform 5"/>
            <p:cNvSpPr>
              <a:spLocks/>
            </p:cNvSpPr>
            <p:nvPr/>
          </p:nvSpPr>
          <p:spPr bwMode="auto">
            <a:xfrm>
              <a:off x="6606778" y="1913854"/>
              <a:ext cx="902123" cy="340636"/>
            </a:xfrm>
            <a:custGeom>
              <a:avLst/>
              <a:gdLst>
                <a:gd name="T0" fmla="*/ 106 w 172"/>
                <a:gd name="T1" fmla="*/ 65 h 65"/>
                <a:gd name="T2" fmla="*/ 172 w 172"/>
                <a:gd name="T3" fmla="*/ 0 h 65"/>
                <a:gd name="T4" fmla="*/ 0 w 172"/>
                <a:gd name="T5" fmla="*/ 0 h 65"/>
                <a:gd name="T6" fmla="*/ 66 w 172"/>
                <a:gd name="T7" fmla="*/ 65 h 65"/>
                <a:gd name="T8" fmla="*/ 106 w 172"/>
                <a:gd name="T9" fmla="*/ 65 h 65"/>
              </a:gdLst>
              <a:ahLst/>
              <a:cxnLst>
                <a:cxn ang="0">
                  <a:pos x="T0" y="T1"/>
                </a:cxn>
                <a:cxn ang="0">
                  <a:pos x="T2" y="T3"/>
                </a:cxn>
                <a:cxn ang="0">
                  <a:pos x="T4" y="T5"/>
                </a:cxn>
                <a:cxn ang="0">
                  <a:pos x="T6" y="T7"/>
                </a:cxn>
                <a:cxn ang="0">
                  <a:pos x="T8" y="T9"/>
                </a:cxn>
              </a:cxnLst>
              <a:rect l="0" t="0" r="r" b="b"/>
              <a:pathLst>
                <a:path w="172" h="65">
                  <a:moveTo>
                    <a:pt x="106" y="65"/>
                  </a:moveTo>
                  <a:cubicBezTo>
                    <a:pt x="106" y="29"/>
                    <a:pt x="135" y="0"/>
                    <a:pt x="172" y="0"/>
                  </a:cubicBezTo>
                  <a:cubicBezTo>
                    <a:pt x="0" y="0"/>
                    <a:pt x="0" y="0"/>
                    <a:pt x="0" y="0"/>
                  </a:cubicBezTo>
                  <a:cubicBezTo>
                    <a:pt x="36" y="0"/>
                    <a:pt x="66" y="29"/>
                    <a:pt x="66" y="65"/>
                  </a:cubicBezTo>
                  <a:lnTo>
                    <a:pt x="106" y="65"/>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p:cNvSpPr>
              <a:spLocks/>
            </p:cNvSpPr>
            <p:nvPr/>
          </p:nvSpPr>
          <p:spPr bwMode="auto">
            <a:xfrm>
              <a:off x="6606778" y="4704812"/>
              <a:ext cx="902123" cy="344378"/>
            </a:xfrm>
            <a:custGeom>
              <a:avLst/>
              <a:gdLst>
                <a:gd name="T0" fmla="*/ 67 w 172"/>
                <a:gd name="T1" fmla="*/ 0 h 66"/>
                <a:gd name="T2" fmla="*/ 0 w 172"/>
                <a:gd name="T3" fmla="*/ 66 h 66"/>
                <a:gd name="T4" fmla="*/ 172 w 172"/>
                <a:gd name="T5" fmla="*/ 66 h 66"/>
                <a:gd name="T6" fmla="*/ 107 w 172"/>
                <a:gd name="T7" fmla="*/ 0 h 66"/>
                <a:gd name="T8" fmla="*/ 67 w 172"/>
                <a:gd name="T9" fmla="*/ 0 h 66"/>
              </a:gdLst>
              <a:ahLst/>
              <a:cxnLst>
                <a:cxn ang="0">
                  <a:pos x="T0" y="T1"/>
                </a:cxn>
                <a:cxn ang="0">
                  <a:pos x="T2" y="T3"/>
                </a:cxn>
                <a:cxn ang="0">
                  <a:pos x="T4" y="T5"/>
                </a:cxn>
                <a:cxn ang="0">
                  <a:pos x="T6" y="T7"/>
                </a:cxn>
                <a:cxn ang="0">
                  <a:pos x="T8" y="T9"/>
                </a:cxn>
              </a:cxnLst>
              <a:rect l="0" t="0" r="r" b="b"/>
              <a:pathLst>
                <a:path w="172" h="66">
                  <a:moveTo>
                    <a:pt x="67" y="0"/>
                  </a:moveTo>
                  <a:cubicBezTo>
                    <a:pt x="67" y="36"/>
                    <a:pt x="37" y="66"/>
                    <a:pt x="0" y="66"/>
                  </a:cubicBezTo>
                  <a:cubicBezTo>
                    <a:pt x="172" y="66"/>
                    <a:pt x="172" y="66"/>
                    <a:pt x="172" y="66"/>
                  </a:cubicBezTo>
                  <a:cubicBezTo>
                    <a:pt x="136" y="66"/>
                    <a:pt x="107" y="36"/>
                    <a:pt x="107" y="0"/>
                  </a:cubicBezTo>
                  <a:lnTo>
                    <a:pt x="67" y="0"/>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7"/>
            <p:cNvSpPr>
              <a:spLocks noChangeArrowheads="1"/>
            </p:cNvSpPr>
            <p:nvPr/>
          </p:nvSpPr>
          <p:spPr bwMode="auto">
            <a:xfrm>
              <a:off x="6546886" y="1876422"/>
              <a:ext cx="1021907" cy="37432"/>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9"/>
            <p:cNvSpPr>
              <a:spLocks noChangeArrowheads="1"/>
            </p:cNvSpPr>
            <p:nvPr/>
          </p:nvSpPr>
          <p:spPr bwMode="auto">
            <a:xfrm>
              <a:off x="6999820" y="2168184"/>
              <a:ext cx="116042" cy="2776805"/>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2"/>
            <p:cNvSpPr>
              <a:spLocks noChangeArrowheads="1"/>
            </p:cNvSpPr>
            <p:nvPr/>
          </p:nvSpPr>
          <p:spPr bwMode="auto">
            <a:xfrm>
              <a:off x="6546886" y="5049191"/>
              <a:ext cx="1021907" cy="37432"/>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2" name="Group 41"/>
            <p:cNvGrpSpPr/>
            <p:nvPr/>
          </p:nvGrpSpPr>
          <p:grpSpPr>
            <a:xfrm>
              <a:off x="5636523" y="2117598"/>
              <a:ext cx="2838891" cy="2545935"/>
              <a:chOff x="6086468" y="2434166"/>
              <a:chExt cx="1939001" cy="1912798"/>
            </a:xfrm>
          </p:grpSpPr>
          <p:grpSp>
            <p:nvGrpSpPr>
              <p:cNvPr id="8" name="Group 7"/>
              <p:cNvGrpSpPr/>
              <p:nvPr/>
            </p:nvGrpSpPr>
            <p:grpSpPr>
              <a:xfrm>
                <a:off x="6086468" y="2460368"/>
                <a:ext cx="1939001" cy="1886596"/>
                <a:chOff x="6086468" y="2460368"/>
                <a:chExt cx="1939001" cy="1886596"/>
              </a:xfrm>
            </p:grpSpPr>
            <p:sp>
              <p:nvSpPr>
                <p:cNvPr id="29" name="Freeform 10"/>
                <p:cNvSpPr>
                  <a:spLocks/>
                </p:cNvSpPr>
                <p:nvPr/>
              </p:nvSpPr>
              <p:spPr bwMode="auto">
                <a:xfrm>
                  <a:off x="6382183" y="2460368"/>
                  <a:ext cx="1351313" cy="291973"/>
                </a:xfrm>
                <a:custGeom>
                  <a:avLst/>
                  <a:gdLst>
                    <a:gd name="T0" fmla="*/ 361 w 361"/>
                    <a:gd name="T1" fmla="*/ 0 h 78"/>
                    <a:gd name="T2" fmla="*/ 361 w 361"/>
                    <a:gd name="T3" fmla="*/ 15 h 78"/>
                    <a:gd name="T4" fmla="*/ 0 w 361"/>
                    <a:gd name="T5" fmla="*/ 78 h 78"/>
                    <a:gd name="T6" fmla="*/ 0 w 361"/>
                    <a:gd name="T7" fmla="*/ 63 h 78"/>
                    <a:gd name="T8" fmla="*/ 361 w 361"/>
                    <a:gd name="T9" fmla="*/ 0 h 78"/>
                  </a:gdLst>
                  <a:ahLst/>
                  <a:cxnLst>
                    <a:cxn ang="0">
                      <a:pos x="T0" y="T1"/>
                    </a:cxn>
                    <a:cxn ang="0">
                      <a:pos x="T2" y="T3"/>
                    </a:cxn>
                    <a:cxn ang="0">
                      <a:pos x="T4" y="T5"/>
                    </a:cxn>
                    <a:cxn ang="0">
                      <a:pos x="T6" y="T7"/>
                    </a:cxn>
                    <a:cxn ang="0">
                      <a:pos x="T8" y="T9"/>
                    </a:cxn>
                  </a:cxnLst>
                  <a:rect l="0" t="0" r="r" b="b"/>
                  <a:pathLst>
                    <a:path w="361" h="78">
                      <a:moveTo>
                        <a:pt x="361" y="0"/>
                      </a:moveTo>
                      <a:lnTo>
                        <a:pt x="361" y="15"/>
                      </a:lnTo>
                      <a:lnTo>
                        <a:pt x="0" y="78"/>
                      </a:lnTo>
                      <a:lnTo>
                        <a:pt x="0" y="63"/>
                      </a:lnTo>
                      <a:lnTo>
                        <a:pt x="361" y="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1"/>
                <p:cNvSpPr>
                  <a:spLocks noChangeArrowheads="1"/>
                </p:cNvSpPr>
                <p:nvPr/>
              </p:nvSpPr>
              <p:spPr bwMode="auto">
                <a:xfrm>
                  <a:off x="7673604" y="2460368"/>
                  <a:ext cx="59892" cy="158713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12"/>
                <p:cNvSpPr>
                  <a:spLocks noChangeArrowheads="1"/>
                </p:cNvSpPr>
                <p:nvPr/>
              </p:nvSpPr>
              <p:spPr bwMode="auto">
                <a:xfrm>
                  <a:off x="6382183" y="2696193"/>
                  <a:ext cx="56150" cy="158713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0"/>
                <p:cNvSpPr>
                  <a:spLocks/>
                </p:cNvSpPr>
                <p:nvPr/>
              </p:nvSpPr>
              <p:spPr bwMode="auto">
                <a:xfrm>
                  <a:off x="6086468" y="4245895"/>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6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6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6"/>
                      </a:cubicBezTo>
                      <a:cubicBezTo>
                        <a:pt x="0" y="10"/>
                        <a:pt x="3" y="13"/>
                        <a:pt x="7" y="13"/>
                      </a:cubicBezTo>
                      <a:cubicBezTo>
                        <a:pt x="7" y="13"/>
                        <a:pt x="7" y="13"/>
                        <a:pt x="7" y="13"/>
                      </a:cubicBezTo>
                      <a:cubicBezTo>
                        <a:pt x="23" y="13"/>
                        <a:pt x="23" y="13"/>
                        <a:pt x="23" y="13"/>
                      </a:cubicBezTo>
                      <a:cubicBezTo>
                        <a:pt x="23" y="13"/>
                        <a:pt x="23" y="13"/>
                        <a:pt x="23" y="13"/>
                      </a:cubicBezTo>
                      <a:cubicBezTo>
                        <a:pt x="23" y="16"/>
                        <a:pt x="26" y="19"/>
                        <a:pt x="29" y="19"/>
                      </a:cubicBezTo>
                      <a:cubicBezTo>
                        <a:pt x="29" y="19"/>
                        <a:pt x="30" y="19"/>
                        <a:pt x="30" y="19"/>
                      </a:cubicBezTo>
                      <a:cubicBezTo>
                        <a:pt x="93" y="19"/>
                        <a:pt x="93" y="19"/>
                        <a:pt x="93" y="19"/>
                      </a:cubicBezTo>
                      <a:cubicBezTo>
                        <a:pt x="94" y="19"/>
                        <a:pt x="94" y="19"/>
                        <a:pt x="94" y="19"/>
                      </a:cubicBezTo>
                      <a:cubicBezTo>
                        <a:pt x="98" y="19"/>
                        <a:pt x="101" y="16"/>
                        <a:pt x="101" y="13"/>
                      </a:cubicBezTo>
                      <a:cubicBezTo>
                        <a:pt x="101" y="13"/>
                        <a:pt x="101" y="13"/>
                        <a:pt x="101" y="13"/>
                      </a:cubicBezTo>
                      <a:cubicBezTo>
                        <a:pt x="116" y="13"/>
                        <a:pt x="116" y="13"/>
                        <a:pt x="116" y="13"/>
                      </a:cubicBezTo>
                      <a:cubicBezTo>
                        <a:pt x="116" y="13"/>
                        <a:pt x="117" y="13"/>
                        <a:pt x="117" y="13"/>
                      </a:cubicBezTo>
                      <a:cubicBezTo>
                        <a:pt x="120" y="13"/>
                        <a:pt x="123" y="10"/>
                        <a:pt x="123" y="6"/>
                      </a:cubicBezTo>
                      <a:cubicBezTo>
                        <a:pt x="123" y="3"/>
                        <a:pt x="120" y="0"/>
                        <a:pt x="117"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1"/>
                <p:cNvSpPr>
                  <a:spLocks/>
                </p:cNvSpPr>
                <p:nvPr/>
              </p:nvSpPr>
              <p:spPr bwMode="auto">
                <a:xfrm>
                  <a:off x="7381631" y="4010070"/>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7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7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7"/>
                      </a:cubicBezTo>
                      <a:cubicBezTo>
                        <a:pt x="0" y="10"/>
                        <a:pt x="3" y="13"/>
                        <a:pt x="7" y="13"/>
                      </a:cubicBezTo>
                      <a:cubicBezTo>
                        <a:pt x="7" y="13"/>
                        <a:pt x="7" y="13"/>
                        <a:pt x="7" y="13"/>
                      </a:cubicBezTo>
                      <a:cubicBezTo>
                        <a:pt x="23" y="13"/>
                        <a:pt x="23" y="13"/>
                        <a:pt x="23" y="13"/>
                      </a:cubicBezTo>
                      <a:cubicBezTo>
                        <a:pt x="23" y="13"/>
                        <a:pt x="23" y="13"/>
                        <a:pt x="23" y="13"/>
                      </a:cubicBezTo>
                      <a:cubicBezTo>
                        <a:pt x="23" y="17"/>
                        <a:pt x="26" y="19"/>
                        <a:pt x="29" y="19"/>
                      </a:cubicBezTo>
                      <a:cubicBezTo>
                        <a:pt x="29" y="19"/>
                        <a:pt x="30" y="19"/>
                        <a:pt x="30" y="19"/>
                      </a:cubicBezTo>
                      <a:cubicBezTo>
                        <a:pt x="93" y="19"/>
                        <a:pt x="93" y="19"/>
                        <a:pt x="93" y="19"/>
                      </a:cubicBezTo>
                      <a:cubicBezTo>
                        <a:pt x="94" y="19"/>
                        <a:pt x="94" y="19"/>
                        <a:pt x="94" y="19"/>
                      </a:cubicBezTo>
                      <a:cubicBezTo>
                        <a:pt x="98" y="19"/>
                        <a:pt x="101" y="17"/>
                        <a:pt x="101" y="13"/>
                      </a:cubicBezTo>
                      <a:cubicBezTo>
                        <a:pt x="101" y="13"/>
                        <a:pt x="101" y="13"/>
                        <a:pt x="101" y="13"/>
                      </a:cubicBezTo>
                      <a:cubicBezTo>
                        <a:pt x="116" y="13"/>
                        <a:pt x="116" y="13"/>
                        <a:pt x="116" y="13"/>
                      </a:cubicBezTo>
                      <a:cubicBezTo>
                        <a:pt x="116" y="13"/>
                        <a:pt x="117" y="13"/>
                        <a:pt x="117" y="13"/>
                      </a:cubicBezTo>
                      <a:cubicBezTo>
                        <a:pt x="120" y="13"/>
                        <a:pt x="123" y="10"/>
                        <a:pt x="123" y="7"/>
                      </a:cubicBezTo>
                      <a:cubicBezTo>
                        <a:pt x="123" y="3"/>
                        <a:pt x="120" y="0"/>
                        <a:pt x="117"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Oval 14"/>
              <p:cNvSpPr>
                <a:spLocks noChangeArrowheads="1"/>
              </p:cNvSpPr>
              <p:nvPr/>
            </p:nvSpPr>
            <p:spPr bwMode="auto">
              <a:xfrm>
                <a:off x="6359724" y="2673734"/>
                <a:ext cx="104811" cy="101069"/>
              </a:xfrm>
              <a:prstGeom prst="ellipse">
                <a:avLst/>
              </a:pr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13"/>
              <p:cNvSpPr>
                <a:spLocks noChangeArrowheads="1"/>
              </p:cNvSpPr>
              <p:nvPr/>
            </p:nvSpPr>
            <p:spPr bwMode="auto">
              <a:xfrm>
                <a:off x="7654887" y="2434166"/>
                <a:ext cx="104811" cy="104811"/>
              </a:xfrm>
              <a:prstGeom prst="ellipse">
                <a:avLst/>
              </a:pr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Oval 6"/>
            <p:cNvSpPr/>
            <p:nvPr/>
          </p:nvSpPr>
          <p:spPr bwMode="auto">
            <a:xfrm>
              <a:off x="5513299" y="3721928"/>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SQL</a:t>
              </a:r>
            </a:p>
          </p:txBody>
        </p:sp>
        <p:sp>
          <p:nvSpPr>
            <p:cNvPr id="22" name="Oval 21"/>
            <p:cNvSpPr/>
            <p:nvPr/>
          </p:nvSpPr>
          <p:spPr bwMode="auto">
            <a:xfrm>
              <a:off x="7412129" y="3406330"/>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NoSQL</a:t>
              </a:r>
            </a:p>
          </p:txBody>
        </p:sp>
      </p:grpSp>
      <p:sp>
        <p:nvSpPr>
          <p:cNvPr id="43" name="Rectangle 42"/>
          <p:cNvSpPr/>
          <p:nvPr/>
        </p:nvSpPr>
        <p:spPr>
          <a:xfrm>
            <a:off x="347472" y="932688"/>
            <a:ext cx="11510317" cy="492443"/>
          </a:xfrm>
          <a:prstGeom prst="rect">
            <a:avLst/>
          </a:prstGeom>
        </p:spPr>
        <p:txBody>
          <a:bodyPr wrap="square">
            <a:spAutoFit/>
          </a:bodyPr>
          <a:lstStyle/>
          <a:p>
            <a:pPr defTabSz="621720">
              <a:spcAft>
                <a:spcPts val="1200"/>
              </a:spcAft>
            </a:pPr>
            <a:r>
              <a:rPr lang="en-US" sz="2600" dirty="0">
                <a:latin typeface="Segoe UI Light"/>
              </a:rPr>
              <a:t>A database solution designed to compensate for the technical limitations of SQL</a:t>
            </a:r>
          </a:p>
        </p:txBody>
      </p:sp>
    </p:spTree>
    <p:extLst>
      <p:ext uri="{BB962C8B-B14F-4D97-AF65-F5344CB8AC3E}">
        <p14:creationId xmlns:p14="http://schemas.microsoft.com/office/powerpoint/2010/main" val="84678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15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Segoe UI"/>
                <a:ea typeface="+mn-ea"/>
                <a:cs typeface="+mn-cs"/>
              </a:rPr>
              <a:t>Perfect for cloud </a:t>
            </a:r>
            <a:r>
              <a:rPr kumimoji="0" lang="en-US" sz="1800" b="1" i="0" u="none" strike="noStrike" kern="1200" cap="none" spc="0" normalizeH="0" baseline="0" noProof="0" dirty="0">
                <a:ln>
                  <a:noFill/>
                </a:ln>
                <a:solidFill>
                  <a:srgbClr val="494949"/>
                </a:solidFill>
                <a:effectLst/>
                <a:uLnTx/>
                <a:uFillTx/>
                <a:latin typeface="Segoe UI"/>
                <a:ea typeface="+mn-ea"/>
                <a:cs typeface="+mn-cs"/>
              </a:rPr>
              <a:t>architects and developers </a:t>
            </a:r>
            <a:r>
              <a:rPr kumimoji="0" lang="en-US" sz="1800" b="0" i="0" u="none" strike="noStrike" kern="1200" cap="none" spc="0" normalizeH="0" baseline="0" noProof="0" dirty="0">
                <a:ln>
                  <a:noFill/>
                </a:ln>
                <a:solidFill>
                  <a:srgbClr val="3F3F3F"/>
                </a:solidFill>
                <a:effectLst/>
                <a:uLnTx/>
                <a:uFillTx/>
                <a:latin typeface="Segoe UI"/>
                <a:ea typeface="+mn-ea"/>
                <a:cs typeface="+mn-cs"/>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"John",</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"Canada",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43,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"lastUse": "March 4,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"Eva",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"Germany",</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25</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"Lou",</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"Australia",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51,</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"firstUse": "May 8, 2013"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"docCount": 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 "May 1,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4</a:t>
            </a:r>
          </a:p>
        </p:txBody>
      </p:sp>
      <p:sp>
        <p:nvSpPr>
          <p:cNvPr id="62" name="Rectangle 61"/>
          <p:cNvSpPr/>
          <p:nvPr/>
        </p:nvSpPr>
        <p:spPr>
          <a:xfrm>
            <a:off x="347472" y="932688"/>
            <a:ext cx="11187077" cy="492443"/>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dirty="0">
                <a:ln>
                  <a:noFill/>
                </a:ln>
                <a:solidFill>
                  <a:srgbClr val="494949"/>
                </a:solidFill>
                <a:effectLst/>
                <a:uLnTx/>
                <a:uFillTx/>
                <a:latin typeface="Segoe UI Light"/>
                <a:ea typeface="+mn-ea"/>
                <a:cs typeface="+mn-cs"/>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Azure DocumentDB Document store</a:t>
            </a:r>
          </a:p>
        </p:txBody>
      </p:sp>
    </p:spTree>
    <p:extLst>
      <p:ext uri="{BB962C8B-B14F-4D97-AF65-F5344CB8AC3E}">
        <p14:creationId xmlns:p14="http://schemas.microsoft.com/office/powerpoint/2010/main" val="30241278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Azure DocumentDB at Microsoft</a:t>
            </a:r>
          </a:p>
        </p:txBody>
      </p:sp>
      <p:sp>
        <p:nvSpPr>
          <p:cNvPr id="5" name="Title 1"/>
          <p:cNvSpPr txBox="1">
            <a:spLocks/>
          </p:cNvSpPr>
          <p:nvPr/>
        </p:nvSpPr>
        <p:spPr>
          <a:xfrm>
            <a:off x="3867225" y="174028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More than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450 million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unique users</a:t>
            </a:r>
          </a:p>
        </p:txBody>
      </p:sp>
      <p:sp>
        <p:nvSpPr>
          <p:cNvPr id="6" name="Title 1"/>
          <p:cNvSpPr txBox="1">
            <a:spLocks/>
          </p:cNvSpPr>
          <p:nvPr/>
        </p:nvSpPr>
        <p:spPr>
          <a:xfrm>
            <a:off x="3867226" y="2490574"/>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Store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 TB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of JSON document data</a:t>
            </a:r>
          </a:p>
        </p:txBody>
      </p:sp>
      <p:sp>
        <p:nvSpPr>
          <p:cNvPr id="7" name="Title 1"/>
          <p:cNvSpPr txBox="1">
            <a:spLocks/>
          </p:cNvSpPr>
          <p:nvPr/>
        </p:nvSpPr>
        <p:spPr>
          <a:xfrm>
            <a:off x="3840554" y="4823262"/>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Under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 millisecond (ms)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writes and </a:t>
            </a:r>
            <a:b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b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single-digit ms reads</a:t>
            </a:r>
          </a:p>
        </p:txBody>
      </p:sp>
      <p:sp>
        <p:nvSpPr>
          <p:cNvPr id="8" name="Title 1"/>
          <p:cNvSpPr txBox="1">
            <a:spLocks/>
          </p:cNvSpPr>
          <p:nvPr/>
        </p:nvSpPr>
        <p:spPr>
          <a:xfrm>
            <a:off x="3840554" y="4045699"/>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Store for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40+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app/device combinations</a:t>
            </a:r>
          </a:p>
        </p:txBody>
      </p:sp>
      <p:sp>
        <p:nvSpPr>
          <p:cNvPr id="9" name="Title 1"/>
          <p:cNvSpPr txBox="1">
            <a:spLocks/>
          </p:cNvSpPr>
          <p:nvPr/>
        </p:nvSpPr>
        <p:spPr>
          <a:xfrm>
            <a:off x="3867225" y="3268137"/>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Available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globally</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 to serve all markets</a:t>
            </a:r>
          </a:p>
        </p:txBody>
      </p:sp>
      <p:sp>
        <p:nvSpPr>
          <p:cNvPr id="4" name="TextBox 3"/>
          <p:cNvSpPr txBox="1"/>
          <p:nvPr/>
        </p:nvSpPr>
        <p:spPr>
          <a:xfrm>
            <a:off x="1415006" y="3926565"/>
            <a:ext cx="2185939" cy="51536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494949"/>
                </a:solidFill>
                <a:effectLst/>
                <a:uLnTx/>
                <a:uFillTx/>
                <a:latin typeface="Segoe UI"/>
                <a:ea typeface="+mn-ea"/>
                <a:cs typeface="+mn-cs"/>
              </a:rPr>
              <a:t>USER DATA STORE</a:t>
            </a:r>
          </a:p>
        </p:txBody>
      </p:sp>
      <p:pic>
        <p:nvPicPr>
          <p:cNvPr id="1028" name="Picture 4" descr="http://logok.org/wp-content/uploads/2014/07/MSN-logo-2014-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910" y="2245852"/>
            <a:ext cx="3351035" cy="251327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Freeform 11"/>
          <p:cNvSpPr>
            <a:spLocks/>
          </p:cNvSpPr>
          <p:nvPr/>
        </p:nvSpPr>
        <p:spPr bwMode="auto">
          <a:xfrm>
            <a:off x="6993983" y="4991307"/>
            <a:ext cx="5198017" cy="152461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3" name="Freeform 29"/>
          <p:cNvSpPr>
            <a:spLocks/>
          </p:cNvSpPr>
          <p:nvPr/>
        </p:nvSpPr>
        <p:spPr bwMode="auto">
          <a:xfrm>
            <a:off x="7292902" y="5898856"/>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3" name="Group 37"/>
          <p:cNvGrpSpPr/>
          <p:nvPr/>
        </p:nvGrpSpPr>
        <p:grpSpPr>
          <a:xfrm>
            <a:off x="9444409" y="4324332"/>
            <a:ext cx="614596" cy="1758835"/>
            <a:chOff x="5893176" y="3792885"/>
            <a:chExt cx="585200" cy="1674708"/>
          </a:xfrm>
        </p:grpSpPr>
        <p:sp>
          <p:nvSpPr>
            <p:cNvPr id="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46" name="Group 37"/>
          <p:cNvGrpSpPr/>
          <p:nvPr/>
        </p:nvGrpSpPr>
        <p:grpSpPr>
          <a:xfrm>
            <a:off x="10272741" y="4508130"/>
            <a:ext cx="704847" cy="2017115"/>
            <a:chOff x="5893176" y="3792885"/>
            <a:chExt cx="585200" cy="1674708"/>
          </a:xfrm>
        </p:grpSpPr>
        <p:sp>
          <p:nvSpPr>
            <p:cNvPr id="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79" name="Group 37"/>
          <p:cNvGrpSpPr/>
          <p:nvPr/>
        </p:nvGrpSpPr>
        <p:grpSpPr>
          <a:xfrm>
            <a:off x="11205048" y="4476487"/>
            <a:ext cx="502843" cy="1439023"/>
            <a:chOff x="5893176" y="3792885"/>
            <a:chExt cx="585200" cy="1674708"/>
          </a:xfrm>
        </p:grpSpPr>
        <p:sp>
          <p:nvSpPr>
            <p:cNvPr id="80"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5"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7"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9"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0"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1"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2"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3"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4"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5"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6"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7"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9"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0"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1"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82487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Rich query over JSON data</a:t>
            </a:r>
          </a:p>
        </p:txBody>
      </p:sp>
      <p:sp>
        <p:nvSpPr>
          <p:cNvPr id="57" name="TextBox 56"/>
          <p:cNvSpPr txBox="1"/>
          <p:nvPr/>
        </p:nvSpPr>
        <p:spPr>
          <a:xfrm>
            <a:off x="4382652" y="3857116"/>
            <a:ext cx="3382889" cy="1170577"/>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Native JavaScript transactional processing</a:t>
            </a:r>
          </a:p>
        </p:txBody>
      </p:sp>
      <p:sp>
        <p:nvSpPr>
          <p:cNvPr id="58" name="TextBox 57"/>
          <p:cNvSpPr txBox="1"/>
          <p:nvPr/>
        </p:nvSpPr>
        <p:spPr>
          <a:xfrm>
            <a:off x="8088596" y="3868661"/>
            <a:ext cx="3145492" cy="861774"/>
          </a:xfrm>
          <a:prstGeom prst="rect">
            <a:avLst/>
          </a:prstGeom>
          <a:noFill/>
        </p:spPr>
        <p:txBody>
          <a:bodyPr wrap="square" lIns="0" tIns="0" rIns="0" bIns="0" rtlCol="0">
            <a:spAutoFit/>
          </a:bodyPr>
          <a:lstStyle/>
          <a:p>
            <a:pPr lvl="0" defTabSz="913330" fontAlgn="base">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Familiar SQL-based query language</a:t>
            </a:r>
          </a:p>
        </p:txBody>
      </p:sp>
      <p:sp>
        <p:nvSpPr>
          <p:cNvPr id="59" name="TextBox 58"/>
          <p:cNvSpPr txBox="1"/>
          <p:nvPr/>
        </p:nvSpPr>
        <p:spPr>
          <a:xfrm>
            <a:off x="863372" y="3868661"/>
            <a:ext cx="3196226" cy="1558375"/>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Query on JSON data without specifying secondary indices or constructing views</a:t>
            </a:r>
          </a:p>
        </p:txBody>
      </p:sp>
      <p:cxnSp>
        <p:nvCxnSpPr>
          <p:cNvPr id="60" name="Straight Connector 59"/>
          <p:cNvCxnSpPr/>
          <p:nvPr/>
        </p:nvCxnSpPr>
        <p:spPr>
          <a:xfrm>
            <a:off x="4221125"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932688"/>
            <a:ext cx="11187077" cy="892552"/>
          </a:xfrm>
          <a:prstGeom prst="rect">
            <a:avLst/>
          </a:prstGeom>
        </p:spPr>
        <p:txBody>
          <a:bodyPr wrap="square">
            <a:spAutoFit/>
          </a:bodyPr>
          <a:lstStyle/>
          <a:p>
            <a:pPr defTabSz="621720">
              <a:spcAft>
                <a:spcPts val="1200"/>
              </a:spcAft>
            </a:pPr>
            <a:r>
              <a:rPr lang="en-US" sz="2600" dirty="0">
                <a:latin typeface="Segoe UI Light"/>
              </a:rPr>
              <a:t>Build modern, scalable apps with robust transactional querying and data processing on JSON documents</a:t>
            </a:r>
          </a:p>
        </p:txBody>
      </p:sp>
      <p:pic>
        <p:nvPicPr>
          <p:cNvPr id="14" name="Picture 13"/>
          <p:cNvPicPr>
            <a:picLocks noChangeAspect="1"/>
          </p:cNvPicPr>
          <p:nvPr/>
        </p:nvPicPr>
        <p:blipFill>
          <a:blip r:embed="rId3"/>
          <a:stretch>
            <a:fillRect/>
          </a:stretch>
        </p:blipFill>
        <p:spPr>
          <a:xfrm>
            <a:off x="403579" y="1955826"/>
            <a:ext cx="2560320" cy="2560320"/>
          </a:xfrm>
          <a:prstGeom prst="rect">
            <a:avLst/>
          </a:prstGeom>
        </p:spPr>
      </p:pic>
      <p:pic>
        <p:nvPicPr>
          <p:cNvPr id="15" name="Picture 14"/>
          <p:cNvPicPr>
            <a:picLocks noChangeAspect="1"/>
          </p:cNvPicPr>
          <p:nvPr/>
        </p:nvPicPr>
        <p:blipFill>
          <a:blip r:embed="rId4"/>
          <a:stretch>
            <a:fillRect/>
          </a:stretch>
        </p:blipFill>
        <p:spPr>
          <a:xfrm>
            <a:off x="4382652" y="2725679"/>
            <a:ext cx="830438" cy="1020615"/>
          </a:xfrm>
          <a:prstGeom prst="rect">
            <a:avLst/>
          </a:prstGeom>
        </p:spPr>
      </p:pic>
      <p:pic>
        <p:nvPicPr>
          <p:cNvPr id="16" name="Picture 15"/>
          <p:cNvPicPr>
            <a:picLocks noChangeAspect="1"/>
          </p:cNvPicPr>
          <p:nvPr/>
        </p:nvPicPr>
        <p:blipFill>
          <a:blip r:embed="rId5"/>
          <a:stretch>
            <a:fillRect/>
          </a:stretch>
        </p:blipFill>
        <p:spPr>
          <a:xfrm>
            <a:off x="8088596" y="2744929"/>
            <a:ext cx="1089078" cy="982115"/>
          </a:xfrm>
          <a:prstGeom prst="rect">
            <a:avLst/>
          </a:prstGeom>
        </p:spPr>
      </p:pic>
    </p:spTree>
    <p:extLst>
      <p:ext uri="{BB962C8B-B14F-4D97-AF65-F5344CB8AC3E}">
        <p14:creationId xmlns:p14="http://schemas.microsoft.com/office/powerpoint/2010/main" val="746111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Reliable and predictable performance</a:t>
            </a:r>
          </a:p>
        </p:txBody>
      </p:sp>
      <p:sp>
        <p:nvSpPr>
          <p:cNvPr id="57" name="TextBox 56"/>
          <p:cNvSpPr txBox="1"/>
          <p:nvPr/>
        </p:nvSpPr>
        <p:spPr>
          <a:xfrm>
            <a:off x="4382652" y="4097734"/>
            <a:ext cx="3382889" cy="2597634"/>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Tunable consistency</a:t>
            </a:r>
          </a:p>
          <a:p>
            <a:pPr>
              <a:spcAft>
                <a:spcPts val="1200"/>
              </a:spcAft>
            </a:pPr>
            <a:r>
              <a:rPr lang="en-US" sz="1400" dirty="0">
                <a:gradFill>
                  <a:gsLst>
                    <a:gs pos="2917">
                      <a:srgbClr val="494949"/>
                    </a:gs>
                    <a:gs pos="30000">
                      <a:srgbClr val="494949"/>
                    </a:gs>
                  </a:gsLst>
                  <a:lin ang="5400000" scaled="0"/>
                </a:gradFill>
              </a:rPr>
              <a:t>Tune and trade-off consistency and performance through well-defined levels to suit application-scenario needs</a:t>
            </a:r>
            <a:r>
              <a:rPr lang="en-US" sz="1400" dirty="0">
                <a:gradFill>
                  <a:gsLst>
                    <a:gs pos="2917">
                      <a:srgbClr val="494949"/>
                    </a:gs>
                    <a:gs pos="30000">
                      <a:srgbClr val="494949"/>
                    </a:gs>
                  </a:gsLst>
                  <a:lin ang="5400000" scaled="0"/>
                </a:gradFill>
                <a:cs typeface="Segoe UI Light" panose="020B0502040204020203" pitchFamily="34" charset="0"/>
              </a:rPr>
              <a:t>—</a:t>
            </a:r>
            <a:r>
              <a:rPr lang="en-US" sz="1400" dirty="0">
                <a:gradFill>
                  <a:gsLst>
                    <a:gs pos="2917">
                      <a:srgbClr val="494949"/>
                    </a:gs>
                    <a:gs pos="30000">
                      <a:srgbClr val="494949"/>
                    </a:gs>
                  </a:gsLst>
                  <a:lin ang="5400000" scaled="0"/>
                </a:gradFill>
              </a:rPr>
              <a:t>from eventual to strong</a:t>
            </a:r>
          </a:p>
          <a:p>
            <a:pPr marL="571500" lvl="0" indent="-571500" defTabSz="931684" fontAlgn="base">
              <a:lnSpc>
                <a:spcPct val="90000"/>
              </a:lnSpc>
              <a:spcBef>
                <a:spcPct val="0"/>
              </a:spcBef>
              <a:spcAft>
                <a:spcPts val="600"/>
              </a:spcAft>
              <a:buFont typeface="Arial"/>
              <a:buChar char="•"/>
              <a:defRPr/>
            </a:pPr>
            <a:endParaRPr lang="en-US" sz="3600" dirty="0">
              <a:solidFill>
                <a:srgbClr val="18BDF2"/>
              </a:solidFill>
              <a:latin typeface="+mj-lt"/>
              <a:ea typeface="MS PGothic" charset="0"/>
              <a:cs typeface="Segoe UI Semibold" panose="020B0702040204020203" pitchFamily="34" charset="0"/>
            </a:endParaRPr>
          </a:p>
        </p:txBody>
      </p:sp>
      <p:sp>
        <p:nvSpPr>
          <p:cNvPr id="58" name="TextBox 57"/>
          <p:cNvSpPr txBox="1"/>
          <p:nvPr/>
        </p:nvSpPr>
        <p:spPr>
          <a:xfrm>
            <a:off x="8088596" y="4097734"/>
            <a:ext cx="3145492" cy="1061829"/>
          </a:xfrm>
          <a:prstGeom prst="rect">
            <a:avLst/>
          </a:prstGeom>
          <a:noFill/>
        </p:spPr>
        <p:txBody>
          <a:bodyPr wrap="square" lIns="0" tIns="0" rIns="0" bIns="0" rtlCol="0">
            <a:spAutoFit/>
          </a:bodyPr>
          <a:lstStyle/>
          <a:p>
            <a:pPr lvl="0" defTabSz="913330" fontAlgn="base">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Elastic scale</a:t>
            </a:r>
          </a:p>
          <a:p>
            <a:pPr>
              <a:spcAft>
                <a:spcPts val="1200"/>
              </a:spcAft>
            </a:pPr>
            <a:r>
              <a:rPr lang="en-US" sz="1400" dirty="0">
                <a:gradFill>
                  <a:gsLst>
                    <a:gs pos="2917">
                      <a:srgbClr val="494949"/>
                    </a:gs>
                    <a:gs pos="30000">
                      <a:srgbClr val="494949"/>
                    </a:gs>
                  </a:gsLst>
                  <a:lin ang="5400000" scaled="0"/>
                </a:gradFill>
              </a:rPr>
              <a:t>Enterprise-tested by a large, internal, consumer-facing service</a:t>
            </a:r>
          </a:p>
        </p:txBody>
      </p:sp>
      <p:sp>
        <p:nvSpPr>
          <p:cNvPr id="59" name="TextBox 58"/>
          <p:cNvSpPr txBox="1"/>
          <p:nvPr/>
        </p:nvSpPr>
        <p:spPr>
          <a:xfrm>
            <a:off x="863372" y="4097734"/>
            <a:ext cx="3196226" cy="1465530"/>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Fast, predictable performance</a:t>
            </a:r>
          </a:p>
          <a:p>
            <a:pPr lvl="0" fontAlgn="base">
              <a:lnSpc>
                <a:spcPct val="90000"/>
              </a:lnSpc>
              <a:spcBef>
                <a:spcPct val="0"/>
              </a:spcBef>
              <a:spcAft>
                <a:spcPts val="600"/>
              </a:spcAft>
              <a:defRPr/>
            </a:pPr>
            <a:r>
              <a:rPr lang="en-US" sz="1400" dirty="0"/>
              <a:t>Defined throughput levels that scale linearly with application needs</a:t>
            </a:r>
          </a:p>
        </p:txBody>
      </p:sp>
      <p:cxnSp>
        <p:nvCxnSpPr>
          <p:cNvPr id="60" name="Straight Connector 59"/>
          <p:cNvCxnSpPr/>
          <p:nvPr/>
        </p:nvCxnSpPr>
        <p:spPr>
          <a:xfrm>
            <a:off x="4221125"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1513282"/>
            <a:ext cx="11187077" cy="1200329"/>
          </a:xfrm>
          <a:prstGeom prst="rect">
            <a:avLst/>
          </a:prstGeom>
        </p:spPr>
        <p:txBody>
          <a:bodyPr wrap="square">
            <a:spAutoFit/>
          </a:bodyPr>
          <a:lstStyle/>
          <a:p>
            <a:pPr defTabSz="621720">
              <a:spcAft>
                <a:spcPts val="1200"/>
              </a:spcAft>
            </a:pPr>
            <a:r>
              <a:rPr lang="en-US" sz="2400" dirty="0">
                <a:latin typeface="Segoe UI" panose="020B0502040204020203" pitchFamily="34" charset="0"/>
                <a:cs typeface="Segoe UI" panose="020B0502040204020203" pitchFamily="34" charset="0"/>
              </a:rPr>
              <a:t>Azure DocumentDB is born in the cloud to achieve fast, predictable performance with reserved resources to deliver on throughput needs. Delivers reliable, tunable consistency to increase performance based on application needs.</a:t>
            </a:r>
          </a:p>
        </p:txBody>
      </p:sp>
      <p:pic>
        <p:nvPicPr>
          <p:cNvPr id="14" name="Picture 13"/>
          <p:cNvPicPr>
            <a:picLocks noChangeAspect="1"/>
          </p:cNvPicPr>
          <p:nvPr/>
        </p:nvPicPr>
        <p:blipFill>
          <a:blip r:embed="rId3"/>
          <a:stretch>
            <a:fillRect/>
          </a:stretch>
        </p:blipFill>
        <p:spPr>
          <a:xfrm>
            <a:off x="863372" y="3186376"/>
            <a:ext cx="1349849" cy="794029"/>
          </a:xfrm>
          <a:prstGeom prst="rect">
            <a:avLst/>
          </a:prstGeom>
        </p:spPr>
      </p:pic>
      <p:pic>
        <p:nvPicPr>
          <p:cNvPr id="15" name="Picture 14"/>
          <p:cNvPicPr>
            <a:picLocks noChangeAspect="1"/>
          </p:cNvPicPr>
          <p:nvPr/>
        </p:nvPicPr>
        <p:blipFill>
          <a:blip r:embed="rId4"/>
          <a:stretch>
            <a:fillRect/>
          </a:stretch>
        </p:blipFill>
        <p:spPr>
          <a:xfrm>
            <a:off x="4382652" y="3096455"/>
            <a:ext cx="538737" cy="973870"/>
          </a:xfrm>
          <a:prstGeom prst="rect">
            <a:avLst/>
          </a:prstGeom>
        </p:spPr>
      </p:pic>
      <p:pic>
        <p:nvPicPr>
          <p:cNvPr id="16" name="Picture 15"/>
          <p:cNvPicPr>
            <a:picLocks noChangeAspect="1"/>
          </p:cNvPicPr>
          <p:nvPr/>
        </p:nvPicPr>
        <p:blipFill>
          <a:blip r:embed="rId5"/>
          <a:stretch>
            <a:fillRect/>
          </a:stretch>
        </p:blipFill>
        <p:spPr>
          <a:xfrm>
            <a:off x="8088596" y="3213366"/>
            <a:ext cx="2606618" cy="740049"/>
          </a:xfrm>
          <a:prstGeom prst="rect">
            <a:avLst/>
          </a:prstGeom>
        </p:spPr>
      </p:pic>
    </p:spTree>
    <p:extLst>
      <p:ext uri="{BB962C8B-B14F-4D97-AF65-F5344CB8AC3E}">
        <p14:creationId xmlns:p14="http://schemas.microsoft.com/office/powerpoint/2010/main" val="14449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Well-suited for web and mobile apps</a:t>
            </a:r>
          </a:p>
        </p:txBody>
      </p:sp>
      <p:grpSp>
        <p:nvGrpSpPr>
          <p:cNvPr id="12" name="Group 11"/>
          <p:cNvGrpSpPr/>
          <p:nvPr/>
        </p:nvGrpSpPr>
        <p:grpSpPr>
          <a:xfrm>
            <a:off x="1134126" y="2327886"/>
            <a:ext cx="9246431" cy="3666463"/>
            <a:chOff x="1178171" y="2519274"/>
            <a:chExt cx="9246431" cy="3666463"/>
          </a:xfrm>
        </p:grpSpPr>
        <p:sp>
          <p:nvSpPr>
            <p:cNvPr id="10" name="Rounded Rectangle 9"/>
            <p:cNvSpPr/>
            <p:nvPr/>
          </p:nvSpPr>
          <p:spPr bwMode="auto">
            <a:xfrm>
              <a:off x="3419933" y="4562928"/>
              <a:ext cx="1170214" cy="927760"/>
            </a:xfrm>
            <a:prstGeom prst="roundRect">
              <a:avLst>
                <a:gd name="adj" fmla="val 1373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1178171" y="3833944"/>
              <a:ext cx="14800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Catalog data</a:t>
              </a:r>
            </a:p>
          </p:txBody>
        </p:sp>
        <p:sp>
          <p:nvSpPr>
            <p:cNvPr id="4" name="Rectangle 3"/>
            <p:cNvSpPr/>
            <p:nvPr/>
          </p:nvSpPr>
          <p:spPr>
            <a:xfrm>
              <a:off x="5241077" y="3833944"/>
              <a:ext cx="135866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Preferences</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and state</a:t>
              </a:r>
            </a:p>
          </p:txBody>
        </p:sp>
        <p:sp>
          <p:nvSpPr>
            <p:cNvPr id="5" name="Rectangle 4"/>
            <p:cNvSpPr/>
            <p:nvPr/>
          </p:nvSpPr>
          <p:spPr>
            <a:xfrm>
              <a:off x="9113614" y="3833944"/>
              <a:ext cx="13109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Event store</a:t>
              </a:r>
            </a:p>
          </p:txBody>
        </p:sp>
        <p:sp>
          <p:nvSpPr>
            <p:cNvPr id="6" name="Rectangle 5"/>
            <p:cNvSpPr/>
            <p:nvPr/>
          </p:nvSpPr>
          <p:spPr>
            <a:xfrm>
              <a:off x="3070313" y="5539406"/>
              <a:ext cx="175867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User-generated</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content</a:t>
              </a:r>
            </a:p>
          </p:txBody>
        </p:sp>
        <p:sp>
          <p:nvSpPr>
            <p:cNvPr id="7" name="Rectangle 6"/>
            <p:cNvSpPr/>
            <p:nvPr/>
          </p:nvSpPr>
          <p:spPr>
            <a:xfrm>
              <a:off x="7011829" y="5539406"/>
              <a:ext cx="168969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Data exchange</a:t>
              </a:r>
            </a:p>
          </p:txBody>
        </p:sp>
        <p:pic>
          <p:nvPicPr>
            <p:cNvPr id="14" name="Picture 13"/>
            <p:cNvPicPr>
              <a:picLocks noChangeAspect="1"/>
            </p:cNvPicPr>
            <p:nvPr/>
          </p:nvPicPr>
          <p:blipFill>
            <a:blip r:embed="rId3"/>
            <a:stretch>
              <a:fillRect/>
            </a:stretch>
          </p:blipFill>
          <p:spPr>
            <a:xfrm>
              <a:off x="1429050" y="2519274"/>
              <a:ext cx="980324" cy="1250757"/>
            </a:xfrm>
            <a:prstGeom prst="rect">
              <a:avLst/>
            </a:prstGeom>
          </p:spPr>
        </p:pic>
        <p:pic>
          <p:nvPicPr>
            <p:cNvPr id="15" name="Picture 14"/>
            <p:cNvPicPr>
              <a:picLocks noChangeAspect="1"/>
            </p:cNvPicPr>
            <p:nvPr/>
          </p:nvPicPr>
          <p:blipFill>
            <a:blip r:embed="rId4"/>
            <a:stretch>
              <a:fillRect/>
            </a:stretch>
          </p:blipFill>
          <p:spPr>
            <a:xfrm>
              <a:off x="9214825" y="2684410"/>
              <a:ext cx="1104741" cy="1047102"/>
            </a:xfrm>
            <a:prstGeom prst="rect">
              <a:avLst/>
            </a:prstGeom>
          </p:spPr>
        </p:pic>
        <p:pic>
          <p:nvPicPr>
            <p:cNvPr id="19" name="Picture 18"/>
            <p:cNvPicPr>
              <a:picLocks noChangeAspect="1"/>
            </p:cNvPicPr>
            <p:nvPr/>
          </p:nvPicPr>
          <p:blipFill>
            <a:blip r:embed="rId5"/>
            <a:stretch>
              <a:fillRect/>
            </a:stretch>
          </p:blipFill>
          <p:spPr>
            <a:xfrm flipH="1">
              <a:off x="5480434" y="2558221"/>
              <a:ext cx="843750" cy="1241219"/>
            </a:xfrm>
            <a:prstGeom prst="rect">
              <a:avLst/>
            </a:prstGeom>
          </p:spPr>
        </p:pic>
        <p:pic>
          <p:nvPicPr>
            <p:cNvPr id="20" name="Picture 19"/>
            <p:cNvPicPr>
              <a:picLocks noChangeAspect="1"/>
            </p:cNvPicPr>
            <p:nvPr/>
          </p:nvPicPr>
          <p:blipFill>
            <a:blip r:embed="rId6"/>
            <a:stretch>
              <a:fillRect/>
            </a:stretch>
          </p:blipFill>
          <p:spPr>
            <a:xfrm>
              <a:off x="3090850" y="4610001"/>
              <a:ext cx="1677060" cy="838530"/>
            </a:xfrm>
            <a:prstGeom prst="rect">
              <a:avLst/>
            </a:prstGeom>
          </p:spPr>
        </p:pic>
        <p:grpSp>
          <p:nvGrpSpPr>
            <p:cNvPr id="11" name="Group 10"/>
            <p:cNvGrpSpPr/>
            <p:nvPr/>
          </p:nvGrpSpPr>
          <p:grpSpPr>
            <a:xfrm>
              <a:off x="7284219" y="4569841"/>
              <a:ext cx="1113580" cy="898959"/>
              <a:chOff x="6663075" y="1719146"/>
              <a:chExt cx="1793432" cy="1447784"/>
            </a:xfrm>
          </p:grpSpPr>
          <p:pic>
            <p:nvPicPr>
              <p:cNvPr id="21" name="Picture 20"/>
              <p:cNvPicPr>
                <a:picLocks noChangeAspect="1"/>
              </p:cNvPicPr>
              <p:nvPr/>
            </p:nvPicPr>
            <p:blipFill>
              <a:blip r:embed="rId7"/>
              <a:stretch>
                <a:fillRect/>
              </a:stretch>
            </p:blipFill>
            <p:spPr>
              <a:xfrm>
                <a:off x="7924234" y="1719146"/>
                <a:ext cx="532273" cy="1447784"/>
              </a:xfrm>
              <a:prstGeom prst="rect">
                <a:avLst/>
              </a:prstGeom>
            </p:spPr>
          </p:pic>
          <p:pic>
            <p:nvPicPr>
              <p:cNvPr id="22" name="Picture 21"/>
              <p:cNvPicPr>
                <a:picLocks noChangeAspect="1"/>
              </p:cNvPicPr>
              <p:nvPr/>
            </p:nvPicPr>
            <p:blipFill>
              <a:blip r:embed="rId8"/>
              <a:stretch>
                <a:fillRect/>
              </a:stretch>
            </p:blipFill>
            <p:spPr>
              <a:xfrm>
                <a:off x="7290901" y="1742038"/>
                <a:ext cx="502903" cy="1424892"/>
              </a:xfrm>
              <a:prstGeom prst="rect">
                <a:avLst/>
              </a:prstGeom>
            </p:spPr>
          </p:pic>
          <p:pic>
            <p:nvPicPr>
              <p:cNvPr id="23" name="Picture 22"/>
              <p:cNvPicPr>
                <a:picLocks noChangeAspect="1"/>
              </p:cNvPicPr>
              <p:nvPr/>
            </p:nvPicPr>
            <p:blipFill>
              <a:blip r:embed="rId9"/>
              <a:stretch>
                <a:fillRect/>
              </a:stretch>
            </p:blipFill>
            <p:spPr>
              <a:xfrm>
                <a:off x="6663075" y="1742038"/>
                <a:ext cx="497397" cy="1409292"/>
              </a:xfrm>
              <a:prstGeom prst="rect">
                <a:avLst/>
              </a:prstGeom>
            </p:spPr>
          </p:pic>
        </p:grpSp>
      </p:grpSp>
      <p:sp>
        <p:nvSpPr>
          <p:cNvPr id="25" name="Rectangle 24"/>
          <p:cNvSpPr/>
          <p:nvPr/>
        </p:nvSpPr>
        <p:spPr bwMode="auto">
          <a:xfrm>
            <a:off x="543208" y="1858139"/>
            <a:ext cx="10799868" cy="4218827"/>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632971" y="1628475"/>
            <a:ext cx="1855732" cy="438582"/>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Ideal Scenarios</a:t>
            </a:r>
          </a:p>
        </p:txBody>
      </p:sp>
    </p:spTree>
    <p:extLst>
      <p:ext uri="{BB962C8B-B14F-4D97-AF65-F5344CB8AC3E}">
        <p14:creationId xmlns:p14="http://schemas.microsoft.com/office/powerpoint/2010/main" val="63551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59792"/>
            <a:ext cx="11653521" cy="1075884"/>
          </a:xfrm>
        </p:spPr>
        <p:txBody>
          <a:bodyPr/>
          <a:lstStyle/>
          <a:p>
            <a:r>
              <a:rPr lang="en-US" dirty="0">
                <a:solidFill>
                  <a:srgbClr val="0072C6"/>
                </a:solidFill>
              </a:rPr>
              <a:t>Azure DocumentDB basics</a:t>
            </a:r>
          </a:p>
        </p:txBody>
      </p:sp>
      <p:sp>
        <p:nvSpPr>
          <p:cNvPr id="3" name="Content Placeholder 2"/>
          <p:cNvSpPr>
            <a:spLocks noGrp="1"/>
          </p:cNvSpPr>
          <p:nvPr>
            <p:ph type="body" sz="quarter" idx="11"/>
          </p:nvPr>
        </p:nvSpPr>
        <p:spPr>
          <a:xfrm>
            <a:off x="6426200" y="1469078"/>
            <a:ext cx="5496562" cy="4949771"/>
          </a:xfrm>
          <a:prstGeom prst="rect">
            <a:avLst/>
          </a:prstGeom>
        </p:spPr>
        <p:txBody>
          <a:bodyPr>
            <a:noAutofit/>
          </a:bodyPr>
          <a:lstStyle/>
          <a:p>
            <a:pPr marL="0" indent="0">
              <a:spcBef>
                <a:spcPts val="600"/>
              </a:spcBef>
              <a:buNone/>
            </a:pPr>
            <a:r>
              <a:rPr lang="en-US" sz="2400" dirty="0">
                <a:latin typeface="+mn-lt"/>
              </a:rPr>
              <a:t>Resource model</a:t>
            </a:r>
          </a:p>
          <a:p>
            <a:pPr marL="708660" indent="-342900">
              <a:spcBef>
                <a:spcPts val="600"/>
              </a:spcBef>
              <a:buFont typeface="Arial"/>
              <a:buChar char="•"/>
            </a:pPr>
            <a:r>
              <a:rPr lang="en-US" sz="1600" dirty="0">
                <a:latin typeface="+mn-lt"/>
              </a:rPr>
              <a:t>Entities addressable by logical Uniform Resource Identifier (URI)</a:t>
            </a:r>
          </a:p>
          <a:p>
            <a:pPr marL="708660" indent="-342900">
              <a:spcBef>
                <a:spcPts val="600"/>
              </a:spcBef>
              <a:buFont typeface="Arial"/>
              <a:buChar char="•"/>
            </a:pPr>
            <a:r>
              <a:rPr lang="en-US" sz="1600" dirty="0">
                <a:latin typeface="+mn-lt"/>
              </a:rPr>
              <a:t>Partitioned for scale out </a:t>
            </a:r>
          </a:p>
          <a:p>
            <a:pPr marL="708660" indent="-342900">
              <a:spcBef>
                <a:spcPts val="600"/>
              </a:spcBef>
              <a:buFont typeface="Arial"/>
              <a:buChar char="•"/>
            </a:pPr>
            <a:r>
              <a:rPr lang="en-US" sz="1600" dirty="0">
                <a:latin typeface="+mn-lt"/>
              </a:rPr>
              <a:t>Replicated for high availability</a:t>
            </a:r>
          </a:p>
          <a:p>
            <a:pPr marL="708660" indent="-342900">
              <a:spcBef>
                <a:spcPts val="600"/>
              </a:spcBef>
              <a:buFont typeface="Arial"/>
              <a:buChar char="•"/>
            </a:pPr>
            <a:r>
              <a:rPr lang="en-US" sz="1600" dirty="0">
                <a:latin typeface="+mn-lt"/>
              </a:rPr>
              <a:t>Entities represented as JSON</a:t>
            </a:r>
          </a:p>
          <a:p>
            <a:pPr marL="708660" indent="-342900">
              <a:spcBef>
                <a:spcPts val="600"/>
              </a:spcBef>
              <a:buFont typeface="Arial"/>
              <a:buChar char="•"/>
            </a:pPr>
            <a:r>
              <a:rPr lang="en-US" sz="1600" dirty="0">
                <a:latin typeface="+mn-lt"/>
              </a:rPr>
              <a:t>Accounts scale out by moving a slider</a:t>
            </a:r>
          </a:p>
          <a:p>
            <a:pPr marL="0" indent="0">
              <a:spcBef>
                <a:spcPts val="600"/>
              </a:spcBef>
              <a:buClr>
                <a:srgbClr val="FFFFFF"/>
              </a:buClr>
              <a:buNone/>
            </a:pPr>
            <a:r>
              <a:rPr lang="en-US" sz="2400" dirty="0">
                <a:latin typeface="+mn-lt"/>
              </a:rPr>
              <a:t>Interaction model</a:t>
            </a:r>
          </a:p>
          <a:p>
            <a:pPr marL="708660" indent="-342900">
              <a:spcBef>
                <a:spcPts val="600"/>
              </a:spcBef>
              <a:buFont typeface="Arial"/>
              <a:buChar char="•"/>
            </a:pPr>
            <a:r>
              <a:rPr lang="en-US" sz="1600" dirty="0">
                <a:latin typeface="+mn-lt"/>
              </a:rPr>
              <a:t>RESTful interaction over HTTPS</a:t>
            </a:r>
          </a:p>
          <a:p>
            <a:pPr marL="708660" indent="-342900">
              <a:spcBef>
                <a:spcPts val="600"/>
              </a:spcBef>
              <a:buFont typeface="Arial"/>
              <a:buChar char="•"/>
            </a:pPr>
            <a:r>
              <a:rPr lang="en-US" sz="1600" dirty="0">
                <a:latin typeface="+mn-lt"/>
              </a:rPr>
              <a:t>HTTPS and TCP connectivity</a:t>
            </a:r>
          </a:p>
          <a:p>
            <a:pPr marL="708660" indent="-342900">
              <a:spcBef>
                <a:spcPts val="600"/>
              </a:spcBef>
              <a:buFont typeface="Arial"/>
              <a:buChar char="•"/>
            </a:pPr>
            <a:r>
              <a:rPr lang="en-US" sz="1600" dirty="0">
                <a:latin typeface="+mn-lt"/>
              </a:rPr>
              <a:t>Standard HTTPS verbs and semantics</a:t>
            </a:r>
          </a:p>
          <a:p>
            <a:pPr marL="0" indent="0">
              <a:spcBef>
                <a:spcPts val="600"/>
              </a:spcBef>
              <a:buClr>
                <a:srgbClr val="FFFFFF"/>
              </a:buClr>
              <a:buNone/>
            </a:pPr>
            <a:r>
              <a:rPr lang="en-US" sz="2400" dirty="0">
                <a:latin typeface="+mn-lt"/>
              </a:rPr>
              <a:t>Development</a:t>
            </a:r>
          </a:p>
          <a:p>
            <a:pPr marL="708660" lvl="0" indent="-342900">
              <a:spcBef>
                <a:spcPts val="600"/>
              </a:spcBef>
              <a:buClr>
                <a:srgbClr val="494949"/>
              </a:buClr>
              <a:buFont typeface="Arial"/>
              <a:buChar char="•"/>
            </a:pPr>
            <a:r>
              <a:rPr lang="en-US" sz="1600" dirty="0">
                <a:solidFill>
                  <a:srgbClr val="494949"/>
                </a:solidFill>
                <a:latin typeface="Segoe UI"/>
              </a:rPr>
              <a:t>.NET, Node.js, Python, Java, and JavaScript clients</a:t>
            </a:r>
          </a:p>
          <a:p>
            <a:pPr marL="708660" lvl="0" indent="-342900">
              <a:spcBef>
                <a:spcPts val="600"/>
              </a:spcBef>
              <a:buClr>
                <a:srgbClr val="494949"/>
              </a:buClr>
              <a:buFont typeface="Arial"/>
              <a:buChar char="•"/>
            </a:pPr>
            <a:r>
              <a:rPr lang="en-US" sz="1600" dirty="0">
                <a:solidFill>
                  <a:srgbClr val="494949"/>
                </a:solidFill>
                <a:latin typeface="Segoe UI"/>
              </a:rPr>
              <a:t>SQL for query expression, .NET LINQ</a:t>
            </a:r>
          </a:p>
          <a:p>
            <a:pPr marL="708660" lvl="0" indent="-342900">
              <a:spcBef>
                <a:spcPts val="600"/>
              </a:spcBef>
              <a:buClr>
                <a:srgbClr val="494949"/>
              </a:buClr>
              <a:buFont typeface="Arial"/>
              <a:buChar char="•"/>
            </a:pPr>
            <a:r>
              <a:rPr lang="en-US" sz="1600" dirty="0">
                <a:solidFill>
                  <a:srgbClr val="494949"/>
                </a:solidFill>
                <a:latin typeface="Segoe UI"/>
              </a:rPr>
              <a:t>JavaScript for server-side app logic</a:t>
            </a:r>
          </a:p>
        </p:txBody>
      </p:sp>
      <p:grpSp>
        <p:nvGrpSpPr>
          <p:cNvPr id="41" name="Group 40"/>
          <p:cNvGrpSpPr/>
          <p:nvPr/>
        </p:nvGrpSpPr>
        <p:grpSpPr>
          <a:xfrm>
            <a:off x="269241" y="1752650"/>
            <a:ext cx="6129018" cy="3838062"/>
            <a:chOff x="269241" y="1981259"/>
            <a:chExt cx="6129018" cy="3838062"/>
          </a:xfrm>
        </p:grpSpPr>
        <p:sp>
          <p:nvSpPr>
            <p:cNvPr id="10" name="TextBox 9"/>
            <p:cNvSpPr txBox="1"/>
            <p:nvPr/>
          </p:nvSpPr>
          <p:spPr>
            <a:xfrm>
              <a:off x="269241" y="1981259"/>
              <a:ext cx="1347892" cy="791333"/>
            </a:xfrm>
            <a:prstGeom prst="rect">
              <a:avLst/>
            </a:prstGeom>
            <a:noFill/>
          </p:spPr>
          <p:txBody>
            <a:bodyPr wrap="squar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Azure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DocumentDB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account</a:t>
              </a:r>
            </a:p>
          </p:txBody>
        </p:sp>
        <p:grpSp>
          <p:nvGrpSpPr>
            <p:cNvPr id="26" name="Group 25"/>
            <p:cNvGrpSpPr/>
            <p:nvPr/>
          </p:nvGrpSpPr>
          <p:grpSpPr>
            <a:xfrm>
              <a:off x="447980" y="2881997"/>
              <a:ext cx="915153" cy="213252"/>
              <a:chOff x="1057580" y="1798264"/>
              <a:chExt cx="915153" cy="213252"/>
            </a:xfrm>
          </p:grpSpPr>
          <p:sp>
            <p:nvSpPr>
              <p:cNvPr id="9" name="Freeform 131"/>
              <p:cNvSpPr>
                <a:spLocks noEditPoints="1"/>
              </p:cNvSpPr>
              <p:nvPr/>
            </p:nvSpPr>
            <p:spPr bwMode="black">
              <a:xfrm>
                <a:off x="1057580" y="1798264"/>
                <a:ext cx="361970" cy="2132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94949"/>
                  </a:solidFill>
                  <a:effectLst/>
                  <a:uLnTx/>
                  <a:uFillTx/>
                  <a:latin typeface="Segoe UI"/>
                  <a:ea typeface="+mn-ea"/>
                  <a:cs typeface="+mn-cs"/>
                </a:endParaRPr>
              </a:p>
            </p:txBody>
          </p:sp>
          <p:cxnSp>
            <p:nvCxnSpPr>
              <p:cNvPr id="12" name="Straight Connector 11"/>
              <p:cNvCxnSpPr/>
              <p:nvPr/>
            </p:nvCxnSpPr>
            <p:spPr>
              <a:xfrm>
                <a:off x="1493047" y="1863029"/>
                <a:ext cx="479686"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319688" y="2316735"/>
              <a:ext cx="1057327"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Databases</a:t>
              </a:r>
            </a:p>
          </p:txBody>
        </p:sp>
        <p:cxnSp>
          <p:nvCxnSpPr>
            <p:cNvPr id="25" name="Straight Connector 24"/>
            <p:cNvCxnSpPr/>
            <p:nvPr/>
          </p:nvCxnSpPr>
          <p:spPr>
            <a:xfrm>
              <a:off x="1566727" y="319176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60003" y="39129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1959883" y="3852429"/>
              <a:ext cx="157617" cy="433446"/>
            </a:xfrm>
            <a:prstGeom prst="rect">
              <a:avLst/>
            </a:prstGeom>
            <a:noFill/>
            <a:ln>
              <a:noFill/>
            </a:ln>
          </p:spPr>
        </p:pic>
        <p:pic>
          <p:nvPicPr>
            <p:cNvPr id="34"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2042047" y="4001833"/>
              <a:ext cx="157617" cy="433446"/>
            </a:xfrm>
            <a:prstGeom prst="rect">
              <a:avLst/>
            </a:prstGeom>
            <a:noFill/>
            <a:ln>
              <a:noFill/>
            </a:ln>
          </p:spPr>
        </p:pic>
        <p:cxnSp>
          <p:nvCxnSpPr>
            <p:cNvPr id="35" name="Straight Connector 34"/>
            <p:cNvCxnSpPr/>
            <p:nvPr/>
          </p:nvCxnSpPr>
          <p:spPr>
            <a:xfrm>
              <a:off x="1948408" y="422409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41684" y="494527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89392" y="3323878"/>
              <a:ext cx="671526"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Users</a:t>
              </a:r>
            </a:p>
          </p:txBody>
        </p:sp>
        <p:sp>
          <p:nvSpPr>
            <p:cNvPr id="40" name="TextBox 39"/>
            <p:cNvSpPr txBox="1"/>
            <p:nvPr/>
          </p:nvSpPr>
          <p:spPr>
            <a:xfrm>
              <a:off x="1893968" y="4363816"/>
              <a:ext cx="10240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Permissions</a:t>
              </a:r>
            </a:p>
          </p:txBody>
        </p:sp>
        <p:cxnSp>
          <p:nvCxnSpPr>
            <p:cNvPr id="42" name="Straight Connector 41"/>
            <p:cNvCxnSpPr/>
            <p:nvPr/>
          </p:nvCxnSpPr>
          <p:spPr>
            <a:xfrm>
              <a:off x="2187666" y="2959006"/>
              <a:ext cx="572467"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384396" y="2946762"/>
              <a:ext cx="57799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549517" y="2946762"/>
              <a:ext cx="61514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222062" y="2796437"/>
              <a:ext cx="527079" cy="50690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101</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010</a:t>
              </a:r>
            </a:p>
          </p:txBody>
        </p:sp>
        <p:pic>
          <p:nvPicPr>
            <p:cNvPr id="22" name="Picture 21"/>
            <p:cNvPicPr>
              <a:picLocks noChangeAspect="1"/>
            </p:cNvPicPr>
            <p:nvPr/>
          </p:nvPicPr>
          <p:blipFill>
            <a:blip r:embed="rId4"/>
            <a:stretch>
              <a:fillRect/>
            </a:stretch>
          </p:blipFill>
          <p:spPr>
            <a:xfrm>
              <a:off x="5283350" y="2807345"/>
              <a:ext cx="344001" cy="393144"/>
            </a:xfrm>
            <a:prstGeom prst="rect">
              <a:avLst/>
            </a:prstGeom>
          </p:spPr>
        </p:pic>
        <p:sp>
          <p:nvSpPr>
            <p:cNvPr id="62" name="TextBox 61"/>
            <p:cNvSpPr txBox="1"/>
            <p:nvPr/>
          </p:nvSpPr>
          <p:spPr>
            <a:xfrm>
              <a:off x="4925501" y="2316735"/>
              <a:ext cx="121922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Attachments</a:t>
              </a:r>
            </a:p>
          </p:txBody>
        </p:sp>
        <p:sp>
          <p:nvSpPr>
            <p:cNvPr id="76" name="TextBox 75"/>
            <p:cNvSpPr txBox="1"/>
            <p:nvPr/>
          </p:nvSpPr>
          <p:spPr>
            <a:xfrm>
              <a:off x="4485274" y="3730764"/>
              <a:ext cx="1912985" cy="53587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72C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a:ea typeface="+mn-ea"/>
                  <a:cs typeface="+mn-cs"/>
                </a:rPr>
                <a:t>Your documents here</a:t>
              </a:r>
            </a:p>
          </p:txBody>
        </p:sp>
        <p:sp>
          <p:nvSpPr>
            <p:cNvPr id="82" name="Rectangle 81"/>
            <p:cNvSpPr/>
            <p:nvPr/>
          </p:nvSpPr>
          <p:spPr bwMode="auto">
            <a:xfrm>
              <a:off x="4105807" y="3095249"/>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endParaRPr>
            </a:p>
          </p:txBody>
        </p:sp>
        <p:sp>
          <p:nvSpPr>
            <p:cNvPr id="8" name="AutoShape 3"/>
            <p:cNvSpPr>
              <a:spLocks noChangeAspect="1" noChangeArrowheads="1" noTextEdit="1"/>
            </p:cNvSpPr>
            <p:nvPr/>
          </p:nvSpPr>
          <p:spPr bwMode="auto">
            <a:xfrm>
              <a:off x="1518998" y="2768428"/>
              <a:ext cx="345984" cy="34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1" name="Freeform 5"/>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3" name="Freeform 6"/>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4" name="Oval 7"/>
            <p:cNvSpPr>
              <a:spLocks noChangeArrowheads="1"/>
            </p:cNvSpPr>
            <p:nvPr/>
          </p:nvSpPr>
          <p:spPr bwMode="auto">
            <a:xfrm>
              <a:off x="1527275" y="2772576"/>
              <a:ext cx="329430" cy="91250"/>
            </a:xfrm>
            <a:prstGeom prst="ellipse">
              <a:avLst/>
            </a:pr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8" name="Oval 8"/>
            <p:cNvSpPr>
              <a:spLocks noChangeArrowheads="1"/>
            </p:cNvSpPr>
            <p:nvPr/>
          </p:nvSpPr>
          <p:spPr bwMode="auto">
            <a:xfrm>
              <a:off x="1527275" y="2772576"/>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79" name="AutoShape 3"/>
            <p:cNvSpPr>
              <a:spLocks noChangeAspect="1" noChangeArrowheads="1" noTextEdit="1"/>
            </p:cNvSpPr>
            <p:nvPr/>
          </p:nvSpPr>
          <p:spPr bwMode="auto">
            <a:xfrm>
              <a:off x="1777054" y="2891071"/>
              <a:ext cx="345984" cy="34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1" name="Freeform 5"/>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3" name="Freeform 6"/>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4" name="Oval 7"/>
            <p:cNvSpPr>
              <a:spLocks noChangeArrowheads="1"/>
            </p:cNvSpPr>
            <p:nvPr/>
          </p:nvSpPr>
          <p:spPr bwMode="auto">
            <a:xfrm>
              <a:off x="1785331" y="2895219"/>
              <a:ext cx="329430" cy="91250"/>
            </a:xfrm>
            <a:prstGeom prst="ellipse">
              <a:avLst/>
            </a:pr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5" name="Oval 8"/>
            <p:cNvSpPr>
              <a:spLocks noChangeArrowheads="1"/>
            </p:cNvSpPr>
            <p:nvPr/>
          </p:nvSpPr>
          <p:spPr bwMode="auto">
            <a:xfrm>
              <a:off x="1785331" y="2895219"/>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6" name="TextBox 15"/>
            <p:cNvSpPr txBox="1"/>
            <p:nvPr/>
          </p:nvSpPr>
          <p:spPr>
            <a:xfrm>
              <a:off x="1690887" y="2861060"/>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86" name="TextBox 85"/>
            <p:cNvSpPr txBox="1"/>
            <p:nvPr/>
          </p:nvSpPr>
          <p:spPr>
            <a:xfrm>
              <a:off x="1439117" y="2746762"/>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47" name="TextBox 46"/>
            <p:cNvSpPr txBox="1"/>
            <p:nvPr/>
          </p:nvSpPr>
          <p:spPr>
            <a:xfrm>
              <a:off x="3644626" y="2316735"/>
              <a:ext cx="113471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Documents</a:t>
              </a:r>
            </a:p>
          </p:txBody>
        </p:sp>
        <p:pic>
          <p:nvPicPr>
            <p:cNvPr id="21" name="Picture 20"/>
            <p:cNvPicPr>
              <a:picLocks noChangeAspect="1"/>
            </p:cNvPicPr>
            <p:nvPr/>
          </p:nvPicPr>
          <p:blipFill>
            <a:blip r:embed="rId5"/>
            <a:stretch>
              <a:fillRect/>
            </a:stretch>
          </p:blipFill>
          <p:spPr>
            <a:xfrm>
              <a:off x="4057134" y="2803358"/>
              <a:ext cx="349173" cy="398467"/>
            </a:xfrm>
            <a:prstGeom prst="rect">
              <a:avLst/>
            </a:prstGeom>
          </p:spPr>
        </p:pic>
        <p:pic>
          <p:nvPicPr>
            <p:cNvPr id="23" name="Picture 22"/>
            <p:cNvPicPr>
              <a:picLocks noChangeAspect="1"/>
            </p:cNvPicPr>
            <p:nvPr/>
          </p:nvPicPr>
          <p:blipFill>
            <a:blip r:embed="rId6"/>
            <a:stretch>
              <a:fillRect/>
            </a:stretch>
          </p:blipFill>
          <p:spPr>
            <a:xfrm>
              <a:off x="1847284" y="3655523"/>
              <a:ext cx="221844" cy="509769"/>
            </a:xfrm>
            <a:prstGeom prst="rect">
              <a:avLst/>
            </a:prstGeom>
          </p:spPr>
        </p:pic>
        <p:pic>
          <p:nvPicPr>
            <p:cNvPr id="28" name="Picture 27"/>
            <p:cNvPicPr>
              <a:picLocks noChangeAspect="1"/>
            </p:cNvPicPr>
            <p:nvPr/>
          </p:nvPicPr>
          <p:blipFill>
            <a:blip r:embed="rId7"/>
            <a:stretch>
              <a:fillRect/>
            </a:stretch>
          </p:blipFill>
          <p:spPr>
            <a:xfrm>
              <a:off x="2315484" y="4754221"/>
              <a:ext cx="291540" cy="402408"/>
            </a:xfrm>
            <a:prstGeom prst="rect">
              <a:avLst/>
            </a:prstGeom>
          </p:spPr>
        </p:pic>
        <p:cxnSp>
          <p:nvCxnSpPr>
            <p:cNvPr id="31" name="Straight Arrow Connector 30"/>
            <p:cNvCxnSpPr/>
            <p:nvPr/>
          </p:nvCxnSpPr>
          <p:spPr>
            <a:xfrm flipH="1" flipV="1">
              <a:off x="4527684" y="3270295"/>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79"/>
            <p:cNvSpPr>
              <a:spLocks noEditPoints="1"/>
            </p:cNvSpPr>
            <p:nvPr/>
          </p:nvSpPr>
          <p:spPr bwMode="black">
            <a:xfrm>
              <a:off x="3051239" y="29384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3" name="Freeform 79"/>
            <p:cNvSpPr>
              <a:spLocks noEditPoints="1"/>
            </p:cNvSpPr>
            <p:nvPr/>
          </p:nvSpPr>
          <p:spPr bwMode="black">
            <a:xfrm>
              <a:off x="2827133" y="28242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5" name="TextBox 44"/>
            <p:cNvSpPr txBox="1"/>
            <p:nvPr/>
          </p:nvSpPr>
          <p:spPr>
            <a:xfrm>
              <a:off x="2565932" y="2316735"/>
              <a:ext cx="110265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Collections</a:t>
              </a:r>
            </a:p>
          </p:txBody>
        </p:sp>
        <p:grpSp>
          <p:nvGrpSpPr>
            <p:cNvPr id="17" name="Group 16"/>
            <p:cNvGrpSpPr/>
            <p:nvPr/>
          </p:nvGrpSpPr>
          <p:grpSpPr>
            <a:xfrm>
              <a:off x="3032514" y="3386760"/>
              <a:ext cx="1644662" cy="2432561"/>
              <a:chOff x="3980818" y="2303027"/>
              <a:chExt cx="1644662" cy="2432561"/>
            </a:xfrm>
          </p:grpSpPr>
          <p:cxnSp>
            <p:nvCxnSpPr>
              <p:cNvPr id="49" name="Straight Connector 4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985835" y="2472541"/>
                <a:ext cx="139644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Stored procedures</a:t>
                </a:r>
              </a:p>
            </p:txBody>
          </p:sp>
          <p:sp>
            <p:nvSpPr>
              <p:cNvPr id="74" name="TextBox 73"/>
              <p:cNvSpPr txBox="1"/>
              <p:nvPr/>
            </p:nvSpPr>
            <p:spPr>
              <a:xfrm>
                <a:off x="4076706" y="3213809"/>
                <a:ext cx="81172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Triggers</a:t>
                </a:r>
              </a:p>
            </p:txBody>
          </p:sp>
          <p:sp>
            <p:nvSpPr>
              <p:cNvPr id="75" name="TextBox 74"/>
              <p:cNvSpPr txBox="1"/>
              <p:nvPr/>
            </p:nvSpPr>
            <p:spPr>
              <a:xfrm>
                <a:off x="3980818" y="3957895"/>
                <a:ext cx="16446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User-defined functions</a:t>
                </a:r>
              </a:p>
            </p:txBody>
          </p:sp>
          <p:grpSp>
            <p:nvGrpSpPr>
              <p:cNvPr id="95" name="Group 94"/>
              <p:cNvGrpSpPr/>
              <p:nvPr/>
            </p:nvGrpSpPr>
            <p:grpSpPr>
              <a:xfrm>
                <a:off x="4277188" y="2810594"/>
                <a:ext cx="522066" cy="430722"/>
                <a:chOff x="4277188" y="2810594"/>
                <a:chExt cx="522066" cy="430722"/>
              </a:xfrm>
            </p:grpSpPr>
            <p:sp>
              <p:nvSpPr>
                <p:cNvPr id="65" name="TextBox 64"/>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92" name="Picture 91"/>
                <p:cNvPicPr>
                  <a:picLocks noChangeAspect="1"/>
                </p:cNvPicPr>
                <p:nvPr/>
              </p:nvPicPr>
              <p:blipFill>
                <a:blip r:embed="rId4"/>
                <a:stretch>
                  <a:fillRect/>
                </a:stretch>
              </p:blipFill>
              <p:spPr>
                <a:xfrm>
                  <a:off x="4351219" y="2822174"/>
                  <a:ext cx="344001" cy="393144"/>
                </a:xfrm>
                <a:prstGeom prst="rect">
                  <a:avLst/>
                </a:prstGeom>
              </p:spPr>
            </p:pic>
          </p:grpSp>
          <p:grpSp>
            <p:nvGrpSpPr>
              <p:cNvPr id="100" name="Group 99"/>
              <p:cNvGrpSpPr/>
              <p:nvPr/>
            </p:nvGrpSpPr>
            <p:grpSpPr>
              <a:xfrm>
                <a:off x="4281925" y="3575682"/>
                <a:ext cx="522066" cy="430722"/>
                <a:chOff x="4277188" y="2810594"/>
                <a:chExt cx="522066" cy="430722"/>
              </a:xfrm>
            </p:grpSpPr>
            <p:sp>
              <p:nvSpPr>
                <p:cNvPr id="101" name="TextBox 100"/>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2" name="Picture 101"/>
                <p:cNvPicPr>
                  <a:picLocks noChangeAspect="1"/>
                </p:cNvPicPr>
                <p:nvPr/>
              </p:nvPicPr>
              <p:blipFill>
                <a:blip r:embed="rId4"/>
                <a:stretch>
                  <a:fillRect/>
                </a:stretch>
              </p:blipFill>
              <p:spPr>
                <a:xfrm>
                  <a:off x="4351219" y="2822174"/>
                  <a:ext cx="344001" cy="393144"/>
                </a:xfrm>
                <a:prstGeom prst="rect">
                  <a:avLst/>
                </a:prstGeom>
              </p:spPr>
            </p:pic>
          </p:grpSp>
          <p:grpSp>
            <p:nvGrpSpPr>
              <p:cNvPr id="103" name="Group 102"/>
              <p:cNvGrpSpPr/>
              <p:nvPr/>
            </p:nvGrpSpPr>
            <p:grpSpPr>
              <a:xfrm>
                <a:off x="4277197" y="4304866"/>
                <a:ext cx="522066" cy="430722"/>
                <a:chOff x="4277188" y="2810594"/>
                <a:chExt cx="522066" cy="430722"/>
              </a:xfrm>
            </p:grpSpPr>
            <p:sp>
              <p:nvSpPr>
                <p:cNvPr id="104" name="TextBox 103"/>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5" name="Picture 104"/>
                <p:cNvPicPr>
                  <a:picLocks noChangeAspect="1"/>
                </p:cNvPicPr>
                <p:nvPr/>
              </p:nvPicPr>
              <p:blipFill>
                <a:blip r:embed="rId4"/>
                <a:stretch>
                  <a:fillRect/>
                </a:stretch>
              </p:blipFill>
              <p:spPr>
                <a:xfrm>
                  <a:off x="4351219" y="2822174"/>
                  <a:ext cx="344001" cy="393144"/>
                </a:xfrm>
                <a:prstGeom prst="rect">
                  <a:avLst/>
                </a:prstGeom>
              </p:spPr>
            </p:pic>
          </p:grpSp>
        </p:grpSp>
      </p:grpSp>
    </p:spTree>
    <p:extLst>
      <p:ext uri="{BB962C8B-B14F-4D97-AF65-F5344CB8AC3E}">
        <p14:creationId xmlns:p14="http://schemas.microsoft.com/office/powerpoint/2010/main" val="342895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id="{ABE15019-071B-499E-87CD-24CEEBBB06EA}" vid="{CD3630AF-FF4F-4428-AD9B-014287F1BD86}"/>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3995</TotalTime>
  <Words>2697</Words>
  <Application>Microsoft Office PowerPoint</Application>
  <PresentationFormat>Widescreen</PresentationFormat>
  <Paragraphs>248</Paragraphs>
  <Slides>11</Slides>
  <Notes>11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11</vt:i4>
      </vt:variant>
    </vt:vector>
  </HeadingPairs>
  <TitlesOfParts>
    <vt:vector size="26" baseType="lpstr">
      <vt:lpstr>MS PGothic</vt:lpstr>
      <vt:lpstr>Arial</vt:lpstr>
      <vt:lpstr>Calibri</vt:lpstr>
      <vt:lpstr>Consolas</vt:lpstr>
      <vt:lpstr>Segoe Pro</vt:lpstr>
      <vt:lpstr>Segoe Pro Light</vt:lpstr>
      <vt:lpstr>Segoe UI</vt:lpstr>
      <vt:lpstr>Segoe UI Black</vt:lpstr>
      <vt:lpstr>Segoe UI Light</vt:lpstr>
      <vt:lpstr>Segoe UI Semibold</vt:lpstr>
      <vt:lpstr>Wingdings</vt:lpstr>
      <vt:lpstr>STB Product Families 2015</vt:lpstr>
      <vt:lpstr>5-30660_TR21_BO_CT_Template</vt:lpstr>
      <vt:lpstr>1_Azure Event</vt:lpstr>
      <vt:lpstr>2_Azure Event</vt:lpstr>
      <vt:lpstr>Step 5 DocumentDB</vt:lpstr>
      <vt:lpstr>Goal</vt:lpstr>
      <vt:lpstr>What is NoSQL?</vt:lpstr>
      <vt:lpstr>Azure DocumentDB</vt:lpstr>
      <vt:lpstr>Azure DocumentDB at Microsoft</vt:lpstr>
      <vt:lpstr>Rich query over JSON data</vt:lpstr>
      <vt:lpstr>Reliable and predictable performance</vt:lpstr>
      <vt:lpstr>Well-suited for web and mobile apps</vt:lpstr>
      <vt:lpstr>Azure DocumentDB basics</vt:lpstr>
      <vt:lpstr>Security model</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Associations</dc:title>
  <dc:creator>David Chapdelaine</dc:creator>
  <cp:lastModifiedBy>Stéphane Lapointe</cp:lastModifiedBy>
  <cp:revision>8</cp:revision>
  <dcterms:created xsi:type="dcterms:W3CDTF">2017-04-13T01:00:31Z</dcterms:created>
  <dcterms:modified xsi:type="dcterms:W3CDTF">2017-04-17T23:36:35Z</dcterms:modified>
</cp:coreProperties>
</file>